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15" r:id="rId3"/>
    <p:sldId id="342" r:id="rId4"/>
    <p:sldId id="326" r:id="rId5"/>
    <p:sldId id="309" r:id="rId6"/>
    <p:sldId id="327" r:id="rId7"/>
    <p:sldId id="350" r:id="rId8"/>
    <p:sldId id="329" r:id="rId9"/>
    <p:sldId id="330" r:id="rId10"/>
    <p:sldId id="331" r:id="rId11"/>
    <p:sldId id="332" r:id="rId12"/>
    <p:sldId id="313" r:id="rId13"/>
    <p:sldId id="333" r:id="rId14"/>
    <p:sldId id="334" r:id="rId15"/>
    <p:sldId id="335" r:id="rId16"/>
    <p:sldId id="337" r:id="rId17"/>
    <p:sldId id="338" r:id="rId18"/>
    <p:sldId id="340" r:id="rId19"/>
    <p:sldId id="323" r:id="rId20"/>
    <p:sldId id="343" r:id="rId21"/>
    <p:sldId id="324" r:id="rId22"/>
    <p:sldId id="344" r:id="rId23"/>
    <p:sldId id="345" r:id="rId24"/>
    <p:sldId id="325" r:id="rId25"/>
    <p:sldId id="348" r:id="rId26"/>
    <p:sldId id="347" r:id="rId27"/>
    <p:sldId id="349"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754"/>
    <a:srgbClr val="E68841"/>
    <a:srgbClr val="79BF7B"/>
    <a:srgbClr val="35342F"/>
    <a:srgbClr val="2A93BF"/>
    <a:srgbClr val="3B3C75"/>
    <a:srgbClr val="F9C84D"/>
    <a:srgbClr val="E7E7E2"/>
    <a:srgbClr val="4FC0DF"/>
    <a:srgbClr val="6364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81" autoAdjust="0"/>
    <p:restoredTop sz="86728" autoAdjust="0"/>
  </p:normalViewPr>
  <p:slideViewPr>
    <p:cSldViewPr snapToGrid="0" snapToObjects="1">
      <p:cViewPr varScale="1">
        <p:scale>
          <a:sx n="99" d="100"/>
          <a:sy n="99" d="100"/>
        </p:scale>
        <p:origin x="582" y="78"/>
      </p:cViewPr>
      <p:guideLst/>
    </p:cSldViewPr>
  </p:slideViewPr>
  <p:notesTextViewPr>
    <p:cViewPr>
      <p:scale>
        <a:sx n="1" d="1"/>
        <a:sy n="1" d="1"/>
      </p:scale>
      <p:origin x="0" y="0"/>
    </p:cViewPr>
  </p:notesTextViewPr>
  <p:notesViewPr>
    <p:cSldViewPr snapToGrid="0" snapToObjects="1">
      <p:cViewPr varScale="1">
        <p:scale>
          <a:sx n="61" d="100"/>
          <a:sy n="61" d="100"/>
        </p:scale>
        <p:origin x="279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Clark County Population</c:v>
                </c:pt>
              </c:strCache>
            </c:strRef>
          </c:tx>
          <c:spPr>
            <a:gradFill rotWithShape="1">
              <a:gsLst>
                <a:gs pos="0">
                  <a:schemeClr val="accent1">
                    <a:shade val="65000"/>
                    <a:satMod val="103000"/>
                    <a:lumMod val="102000"/>
                    <a:tint val="94000"/>
                  </a:schemeClr>
                </a:gs>
                <a:gs pos="50000">
                  <a:schemeClr val="accent1">
                    <a:shade val="65000"/>
                    <a:satMod val="110000"/>
                    <a:lumMod val="100000"/>
                    <a:shade val="100000"/>
                  </a:schemeClr>
                </a:gs>
                <a:gs pos="100000">
                  <a:schemeClr val="accent1">
                    <a:shade val="65000"/>
                    <a:lumMod val="99000"/>
                    <a:satMod val="120000"/>
                    <a:shade val="78000"/>
                  </a:schemeClr>
                </a:gs>
              </a:gsLst>
              <a:lin ang="5400000" scaled="0"/>
            </a:gradFill>
            <a:ln>
              <a:noFill/>
            </a:ln>
            <a:effectLst/>
            <a:sp3d/>
          </c:spPr>
          <c:invertIfNegative val="0"/>
          <c:dLbls>
            <c:dLbl>
              <c:idx val="0"/>
              <c:layout>
                <c:manualLayout>
                  <c:x val="-2.9239766081871343E-3"/>
                  <c:y val="0.18787878787878787"/>
                </c:manualLayout>
              </c:layout>
              <c:tx>
                <c:rich>
                  <a:bodyPr/>
                  <a:lstStyle/>
                  <a:p>
                    <a:fld id="{27B62E57-D65A-41D8-888B-092E29E9CC6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686-4B84-9936-CC6A370D19ED}"/>
                </c:ext>
              </c:extLst>
            </c:dLbl>
            <c:dLbl>
              <c:idx val="1"/>
              <c:layout>
                <c:manualLayout>
                  <c:x val="2.9239766081871343E-3"/>
                  <c:y val="0.254545454545454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86-4B84-9936-CC6A370D19ED}"/>
                </c:ext>
              </c:extLst>
            </c:dLbl>
            <c:dLbl>
              <c:idx val="2"/>
              <c:layout>
                <c:manualLayout>
                  <c:x val="0"/>
                  <c:y val="0.23636363636363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86-4B84-9936-CC6A370D19ED}"/>
                </c:ext>
              </c:extLst>
            </c:dLbl>
            <c:dLbl>
              <c:idx val="3"/>
              <c:layout>
                <c:manualLayout>
                  <c:x val="-1.4619883040935672E-3"/>
                  <c:y val="0.260606060606060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86-4B84-9936-CC6A370D19ED}"/>
                </c:ext>
              </c:extLst>
            </c:dLbl>
            <c:dLbl>
              <c:idx val="4"/>
              <c:layout>
                <c:manualLayout>
                  <c:x val="4.3859649122807015E-3"/>
                  <c:y val="0.290909090909090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86-4B84-9936-CC6A370D19ED}"/>
                </c:ext>
              </c:extLst>
            </c:dLbl>
            <c:dLbl>
              <c:idx val="5"/>
              <c:layout>
                <c:manualLayout>
                  <c:x val="2.9239766081871343E-3"/>
                  <c:y val="0.31515151515151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86-4B84-9936-CC6A370D19ED}"/>
                </c:ext>
              </c:extLst>
            </c:dLbl>
            <c:dLbl>
              <c:idx val="6"/>
              <c:layout>
                <c:manualLayout>
                  <c:x val="1.4619883040935672E-3"/>
                  <c:y val="0.318181818181818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86-4B84-9936-CC6A370D19ED}"/>
                </c:ext>
              </c:extLst>
            </c:dLbl>
            <c:dLbl>
              <c:idx val="7"/>
              <c:layout>
                <c:manualLayout>
                  <c:x val="-1.0721123712016836E-16"/>
                  <c:y val="0.330303030303030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86-4B84-9936-CC6A370D19ED}"/>
                </c:ext>
              </c:extLst>
            </c:dLbl>
            <c:dLbl>
              <c:idx val="8"/>
              <c:layout>
                <c:manualLayout>
                  <c:x val="4.3859649122807015E-3"/>
                  <c:y val="0.309090909090909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86-4B84-9936-CC6A370D19ED}"/>
                </c:ext>
              </c:extLst>
            </c:dLbl>
            <c:dLbl>
              <c:idx val="9"/>
              <c:layout>
                <c:manualLayout>
                  <c:x val="-1.0721123712016836E-16"/>
                  <c:y val="0.130303030303030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86-4B84-9936-CC6A370D19ED}"/>
                </c:ext>
              </c:extLst>
            </c:dLbl>
            <c:numFmt formatCode="#,##0"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Sheet1!$A$2:$A$10</c:f>
              <c:numCache>
                <c:formatCode>General</c:formatCode>
                <c:ptCount val="9"/>
                <c:pt idx="0">
                  <c:v>1997</c:v>
                </c:pt>
                <c:pt idx="1">
                  <c:v>2000</c:v>
                </c:pt>
                <c:pt idx="2">
                  <c:v>2010</c:v>
                </c:pt>
                <c:pt idx="3">
                  <c:v>2015</c:v>
                </c:pt>
                <c:pt idx="4">
                  <c:v>2020</c:v>
                </c:pt>
                <c:pt idx="5">
                  <c:v>2025</c:v>
                </c:pt>
                <c:pt idx="6">
                  <c:v>2030</c:v>
                </c:pt>
                <c:pt idx="7">
                  <c:v>2035</c:v>
                </c:pt>
                <c:pt idx="8">
                  <c:v>2040</c:v>
                </c:pt>
              </c:numCache>
            </c:numRef>
          </c:cat>
          <c:val>
            <c:numRef>
              <c:f>Sheet1!$B$2:$B$10</c:f>
              <c:numCache>
                <c:formatCode>General</c:formatCode>
                <c:ptCount val="9"/>
                <c:pt idx="0">
                  <c:v>1105000</c:v>
                </c:pt>
                <c:pt idx="1">
                  <c:v>1393500</c:v>
                </c:pt>
                <c:pt idx="2">
                  <c:v>1951269</c:v>
                </c:pt>
                <c:pt idx="3">
                  <c:v>2147641</c:v>
                </c:pt>
                <c:pt idx="4">
                  <c:v>2382000</c:v>
                </c:pt>
                <c:pt idx="5">
                  <c:v>2583000</c:v>
                </c:pt>
                <c:pt idx="6">
                  <c:v>2719000</c:v>
                </c:pt>
                <c:pt idx="7">
                  <c:v>2817000</c:v>
                </c:pt>
                <c:pt idx="8">
                  <c:v>2888000</c:v>
                </c:pt>
              </c:numCache>
            </c:numRef>
          </c:val>
          <c:extLst>
            <c:ext xmlns:c16="http://schemas.microsoft.com/office/drawing/2014/chart" uri="{C3380CC4-5D6E-409C-BE32-E72D297353CC}">
              <c16:uniqueId val="{0000000A-C686-4B84-9936-CC6A370D19ED}"/>
            </c:ext>
          </c:extLst>
        </c:ser>
        <c:dLbls>
          <c:showLegendKey val="0"/>
          <c:showVal val="1"/>
          <c:showCatName val="0"/>
          <c:showSerName val="0"/>
          <c:showPercent val="0"/>
          <c:showBubbleSize val="0"/>
        </c:dLbls>
        <c:gapWidth val="150"/>
        <c:shape val="box"/>
        <c:axId val="154609360"/>
        <c:axId val="154607008"/>
        <c:axId val="0"/>
        <c:extLst>
          <c:ext xmlns:c15="http://schemas.microsoft.com/office/drawing/2012/chart" uri="{02D57815-91ED-43cb-92C2-25804820EDAC}">
            <c15:filteredBarSeries>
              <c15:ser>
                <c:idx val="2"/>
                <c:order val="1"/>
                <c:tx>
                  <c:strRef>
                    <c:extLst>
                      <c:ext uri="{02D57815-91ED-43cb-92C2-25804820EDAC}">
                        <c15:formulaRef>
                          <c15:sqref>Sheet1!$D$1</c15:sqref>
                        </c15:formulaRef>
                      </c:ext>
                    </c:extLst>
                    <c:strCache>
                      <c:ptCount val="1"/>
                      <c:pt idx="0">
                        <c:v>Average Customer Count per Day</c:v>
                      </c:pt>
                    </c:strCache>
                  </c:strRef>
                </c:tx>
                <c:spPr>
                  <a:gradFill rotWithShape="1">
                    <a:gsLst>
                      <a:gs pos="0">
                        <a:schemeClr val="accent1">
                          <a:tint val="65000"/>
                          <a:satMod val="103000"/>
                          <a:lumMod val="102000"/>
                          <a:tint val="94000"/>
                        </a:schemeClr>
                      </a:gs>
                      <a:gs pos="50000">
                        <a:schemeClr val="accent1">
                          <a:tint val="65000"/>
                          <a:satMod val="110000"/>
                          <a:lumMod val="100000"/>
                          <a:shade val="100000"/>
                        </a:schemeClr>
                      </a:gs>
                      <a:gs pos="100000">
                        <a:schemeClr val="accent1">
                          <a:tint val="65000"/>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numRef>
                    <c:extLst>
                      <c:ext uri="{02D57815-91ED-43cb-92C2-25804820EDAC}">
                        <c15:formulaRef>
                          <c15:sqref>Sheet1!$A$2:$A$10</c15:sqref>
                        </c15:formulaRef>
                      </c:ext>
                    </c:extLst>
                    <c:numCache>
                      <c:formatCode>General</c:formatCode>
                      <c:ptCount val="9"/>
                      <c:pt idx="0">
                        <c:v>1997</c:v>
                      </c:pt>
                      <c:pt idx="1">
                        <c:v>2000</c:v>
                      </c:pt>
                      <c:pt idx="2">
                        <c:v>2010</c:v>
                      </c:pt>
                      <c:pt idx="3">
                        <c:v>2015</c:v>
                      </c:pt>
                      <c:pt idx="4">
                        <c:v>2020</c:v>
                      </c:pt>
                      <c:pt idx="5">
                        <c:v>2025</c:v>
                      </c:pt>
                      <c:pt idx="6">
                        <c:v>2030</c:v>
                      </c:pt>
                      <c:pt idx="7">
                        <c:v>2035</c:v>
                      </c:pt>
                      <c:pt idx="8">
                        <c:v>2040</c:v>
                      </c:pt>
                    </c:numCache>
                  </c:numRef>
                </c:cat>
                <c:val>
                  <c:numRef>
                    <c:extLst>
                      <c:ext uri="{02D57815-91ED-43cb-92C2-25804820EDAC}">
                        <c15:formulaRef>
                          <c15:sqref>Sheet1!$D$2:$D$10</c15:sqref>
                        </c15:formulaRef>
                      </c:ext>
                    </c:extLst>
                    <c:numCache>
                      <c:formatCode>General</c:formatCode>
                      <c:ptCount val="9"/>
                      <c:pt idx="2" formatCode="0">
                        <c:v>685.1219512195122</c:v>
                      </c:pt>
                      <c:pt idx="3" formatCode="0">
                        <c:v>729.39634146341461</c:v>
                      </c:pt>
                      <c:pt idx="4" formatCode="0">
                        <c:v>743.0030487804878</c:v>
                      </c:pt>
                      <c:pt idx="5" formatCode="0">
                        <c:v>991.34451219512198</c:v>
                      </c:pt>
                      <c:pt idx="6" formatCode="0">
                        <c:v>1116.6006097560976</c:v>
                      </c:pt>
                      <c:pt idx="7" formatCode="0">
                        <c:v>939.29878048780483</c:v>
                      </c:pt>
                      <c:pt idx="8" formatCode="0">
                        <c:v>837.66768292682923</c:v>
                      </c:pt>
                    </c:numCache>
                  </c:numRef>
                </c:val>
                <c:extLst>
                  <c:ext xmlns:c16="http://schemas.microsoft.com/office/drawing/2014/chart" uri="{C3380CC4-5D6E-409C-BE32-E72D297353CC}">
                    <c16:uniqueId val="{0000000B-C686-4B84-9936-CC6A370D19ED}"/>
                  </c:ext>
                </c:extLst>
              </c15:ser>
            </c15:filteredBarSeries>
          </c:ext>
        </c:extLst>
      </c:bar3DChart>
      <c:catAx>
        <c:axId val="1546093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4607008"/>
        <c:crosses val="autoZero"/>
        <c:auto val="1"/>
        <c:lblAlgn val="ctr"/>
        <c:lblOffset val="100"/>
        <c:noMultiLvlLbl val="0"/>
      </c:catAx>
      <c:valAx>
        <c:axId val="154607008"/>
        <c:scaling>
          <c:orientation val="minMax"/>
          <c:min val="50000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4609360"/>
        <c:crosses val="autoZero"/>
        <c:crossBetween val="between"/>
      </c:valAx>
      <c:spPr>
        <a:noFill/>
        <a:ln>
          <a:noFill/>
        </a:ln>
        <a:effectLst/>
      </c:spPr>
    </c:plotArea>
    <c:legend>
      <c:legendPos val="b"/>
      <c:layout>
        <c:manualLayout>
          <c:xMode val="edge"/>
          <c:yMode val="edge"/>
          <c:x val="0.36795333149145831"/>
          <c:y val="0.92292650918635166"/>
          <c:w val="0.26847930192936409"/>
          <c:h val="5.88916726318301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50C21-A094-104D-BAF5-0D382561441D}" type="datetimeFigureOut">
              <a:rPr lang="en-US" smtClean="0"/>
              <a:t>8/12/2022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472F0-3DE0-B541-9FA9-7C8CD8D34BBC}" type="slidenum">
              <a:rPr lang="en-US" smtClean="0"/>
              <a:t>‹#›</a:t>
            </a:fld>
            <a:endParaRPr lang="en-US" dirty="0"/>
          </a:p>
        </p:txBody>
      </p:sp>
    </p:spTree>
    <p:extLst>
      <p:ext uri="{BB962C8B-B14F-4D97-AF65-F5344CB8AC3E}">
        <p14:creationId xmlns:p14="http://schemas.microsoft.com/office/powerpoint/2010/main" val="187440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1</a:t>
            </a:fld>
            <a:endParaRPr lang="en-US" dirty="0"/>
          </a:p>
        </p:txBody>
      </p:sp>
    </p:spTree>
    <p:extLst>
      <p:ext uri="{BB962C8B-B14F-4D97-AF65-F5344CB8AC3E}">
        <p14:creationId xmlns:p14="http://schemas.microsoft.com/office/powerpoint/2010/main" val="307352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The Henderson office currently has 38 customer service windows with an average wait time of 54 minutes. The inability to swiftly serve this customer base is not only seen in the long lines, and long wait times (average 54 minutes) at the Henderson Office but is also seen by the increasingly large number of Las Vegas customers who travel to Mesquite, Pahrump</a:t>
            </a:r>
            <a:r>
              <a:rPr lang="en-US" baseline="0" dirty="0"/>
              <a:t> and </a:t>
            </a:r>
            <a:r>
              <a:rPr lang="en-US" dirty="0"/>
              <a:t>Laughlin to conduct their business. This</a:t>
            </a:r>
            <a:r>
              <a:rPr lang="en-US" baseline="0" dirty="0"/>
              <a:t> in </a:t>
            </a:r>
            <a:r>
              <a:rPr lang="en-US" dirty="0"/>
              <a:t>turn is creating longer lines and longer wait times for the customer base at these other offices.</a:t>
            </a:r>
            <a:r>
              <a:rPr lang="en-US" baseline="0" dirty="0"/>
              <a:t> </a:t>
            </a:r>
            <a:r>
              <a:rPr lang="en-US" dirty="0"/>
              <a:t>The continuing negative impact to our customer base is only going to worsen given the growth statistics mentioned in the previous slide. </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The current facility has 259 parking places for customers and staff to serve an average of 1,300 customers per day. 82 of those</a:t>
            </a:r>
            <a:r>
              <a:rPr lang="en-US" baseline="0" dirty="0"/>
              <a:t> parking spaces are for </a:t>
            </a:r>
            <a:r>
              <a:rPr lang="en-US" dirty="0"/>
              <a:t>122 staff. </a:t>
            </a:r>
            <a:r>
              <a:rPr lang="en-US" dirty="0">
                <a:solidFill>
                  <a:schemeClr val="bg1"/>
                </a:solidFill>
              </a:rPr>
              <a:t>Only nine parking places are designated for disabled customers.</a:t>
            </a:r>
            <a:r>
              <a:rPr lang="en-US" dirty="0"/>
              <a:t> </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ASD Office Capacity: The Administrative Services staff work in an office that will only accommodate two to three staff shoulder to shoulder. This leads to delays at the end of the day, as it only allows two to three of the 45 to 50 technicians to cash out at one time.</a:t>
            </a:r>
            <a:r>
              <a:rPr lang="en-US" baseline="0" dirty="0"/>
              <a:t> This</a:t>
            </a:r>
            <a:r>
              <a:rPr lang="en-US" dirty="0"/>
              <a:t> increases</a:t>
            </a:r>
            <a:r>
              <a:rPr lang="en-US" baseline="0" dirty="0"/>
              <a:t> </a:t>
            </a:r>
            <a:r>
              <a:rPr lang="en-US" dirty="0"/>
              <a:t>overtime costs.</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Restroom Facilities: Employee restroom facilities consist of one women’s restroom with six stalls and  one men’s restroom with two stalls and one urinal. These facilities are wholly inadequate to meet the needs of the staff. </a:t>
            </a:r>
            <a:r>
              <a:rPr lang="en-US" baseline="0" dirty="0"/>
              <a:t>I imagine you get the picture.</a:t>
            </a:r>
          </a:p>
          <a:p>
            <a:pPr>
              <a:defRPr/>
            </a:pPr>
            <a:endParaRPr lang="en-US" dirty="0"/>
          </a:p>
          <a:p>
            <a:pPr marL="171450" indent="-171450">
              <a:buFont typeface="Arial" panose="020B0604020202020204" pitchFamily="34" charset="0"/>
              <a:buChar char="•"/>
              <a:defRPr/>
            </a:pPr>
            <a:r>
              <a:rPr lang="en-US" dirty="0"/>
              <a:t>Breakroom:  The employee breakroom can accommodate no more than 12 staff at one time. This is a pre COVID-19 number and today</a:t>
            </a:r>
            <a:r>
              <a:rPr lang="en-US" baseline="0" dirty="0"/>
              <a:t> only half can use the breakroom due to social distancing</a:t>
            </a:r>
            <a:r>
              <a:rPr lang="en-US" dirty="0"/>
              <a:t>. Appliances</a:t>
            </a:r>
            <a:r>
              <a:rPr lang="en-US" baseline="0" dirty="0"/>
              <a:t> used are old and the electrical outlets need to rewired as there are constant circuit breaker trips.</a:t>
            </a:r>
            <a:endParaRPr lang="en-US" dirty="0"/>
          </a:p>
          <a:p>
            <a:pPr>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Outside Break Area: The outside break area available to the DMV employees is an open</a:t>
            </a:r>
            <a:r>
              <a:rPr lang="en-US" baseline="0" dirty="0"/>
              <a:t>-fenced patio that resembles a cage in a zoo</a:t>
            </a:r>
            <a:r>
              <a:rPr lang="en-US" dirty="0"/>
              <a:t>. The customers can walk past the employees</a:t>
            </a:r>
            <a:r>
              <a:rPr lang="en-US" baseline="0" dirty="0"/>
              <a:t> in the outside break area and ask DMV-related questions. This means </a:t>
            </a:r>
            <a:r>
              <a:rPr lang="en-US" dirty="0"/>
              <a:t>DMV staff cannot get away from the customers to truly enjoy their well-deserved breaks.</a:t>
            </a:r>
            <a:r>
              <a:rPr lang="en-US" baseline="0" dirty="0"/>
              <a:t> Customers have also tried to gain access to the building through the outside break area which poses a security risk.</a:t>
            </a:r>
            <a:endParaRPr lang="en-US" dirty="0"/>
          </a:p>
          <a:p>
            <a:pPr>
              <a:defRPr/>
            </a:pPr>
            <a:endParaRPr lang="en-US" dirty="0"/>
          </a:p>
          <a:p>
            <a:pPr marL="171450" indent="-171450">
              <a:buFont typeface="Arial" panose="020B0604020202020204" pitchFamily="34" charset="0"/>
              <a:buChar char="•"/>
              <a:defRPr/>
            </a:pPr>
            <a:r>
              <a:rPr lang="en-US" dirty="0"/>
              <a:t>Parking: Parking was touched on previously, but its impact is heavy on both the public and employees alike. With a total of 259 parking spaces available, 159 staff members and hundreds of customers at any given time, staff members often do not leave the building to enjoy their lunch break offsite for fear they will not be able to get parking when they return. If they do choose to leave the building, they must allow themselves the extra time needed to circle the parking lot seeking a parking space, and when one is not found, they park their cars offsite and walk to the DMV building – all within their allotted one-hour lunch break. Returning late from their scheduled lunch can subject an employee to disciplinary action. Coupling this challenge with the lack of adequate breakroom space, the staff at the DMV are left with very little accommodations to enjoy their hard-earned breaks.</a:t>
            </a:r>
          </a:p>
        </p:txBody>
      </p:sp>
      <p:sp>
        <p:nvSpPr>
          <p:cNvPr id="4" name="Slide Number Placeholder 3"/>
          <p:cNvSpPr>
            <a:spLocks noGrp="1"/>
          </p:cNvSpPr>
          <p:nvPr>
            <p:ph type="sldNum" sz="quarter" idx="5"/>
          </p:nvPr>
        </p:nvSpPr>
        <p:spPr/>
        <p:txBody>
          <a:bodyPr/>
          <a:lstStyle/>
          <a:p>
            <a:fld id="{0E4472F0-3DE0-B541-9FA9-7C8CD8D34BBC}" type="slidenum">
              <a:rPr lang="en-US" smtClean="0"/>
              <a:t>10</a:t>
            </a:fld>
            <a:endParaRPr lang="en-US" dirty="0"/>
          </a:p>
        </p:txBody>
      </p:sp>
    </p:spTree>
    <p:extLst>
      <p:ext uri="{BB962C8B-B14F-4D97-AF65-F5344CB8AC3E}">
        <p14:creationId xmlns:p14="http://schemas.microsoft.com/office/powerpoint/2010/main" val="181324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The Donovan office currently has nine</a:t>
            </a:r>
            <a:r>
              <a:rPr lang="en-US" baseline="0" dirty="0"/>
              <a:t> c</a:t>
            </a:r>
            <a:r>
              <a:rPr lang="en-US" dirty="0"/>
              <a:t>ustomer service windows and three information</a:t>
            </a:r>
            <a:r>
              <a:rPr lang="en-US" baseline="0" dirty="0"/>
              <a:t> desks. Two of the windows serve Motor Carrier customers. Again, t</a:t>
            </a:r>
            <a:r>
              <a:rPr lang="en-US" dirty="0"/>
              <a:t>he inability to swiftly serve CDL customers creates long lines, and long wait times.</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Restroom Facilities: Employee restroom facilities consist of two single</a:t>
            </a:r>
            <a:r>
              <a:rPr lang="en-US" baseline="0" dirty="0"/>
              <a:t> </a:t>
            </a:r>
            <a:r>
              <a:rPr lang="en-US" dirty="0"/>
              <a:t>restrooms which are shared by both men and women. This is unacceptable and leaves the State liable for any inappropriate actions which</a:t>
            </a:r>
            <a:r>
              <a:rPr lang="en-US" baseline="0" dirty="0"/>
              <a:t> may occur</a:t>
            </a:r>
            <a:r>
              <a:rPr lang="en-US" dirty="0"/>
              <a:t>.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Breakroom: The employee breakroom needs refurbishment</a:t>
            </a:r>
            <a:r>
              <a:rPr lang="en-US" baseline="0" dirty="0"/>
              <a:t> and is original to the building</a:t>
            </a:r>
            <a:r>
              <a:rPr lang="en-US" dirty="0"/>
              <a:t>. It has two tables with six chairs. This is a pre-COVID-19 number and today</a:t>
            </a:r>
            <a:r>
              <a:rPr lang="en-US" baseline="0" dirty="0"/>
              <a:t> only half can use the breakroom due to social distancing</a:t>
            </a:r>
            <a:r>
              <a:rPr lang="en-US" dirty="0"/>
              <a:t>. Appliances</a:t>
            </a:r>
            <a:r>
              <a:rPr lang="en-US" baseline="0" dirty="0"/>
              <a:t> used are old and need to be replaced. As the restrooms are adjacent to the breakroom, noises are transferred through the walls.</a:t>
            </a:r>
          </a:p>
          <a:p>
            <a:pPr marL="171450" indent="-171450">
              <a:buFont typeface="Arial" panose="020B0604020202020204" pitchFamily="34" charset="0"/>
              <a:buChar char="•"/>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Outside Break Area: The outside break area consists of two picnic benches which are out in the open, adjacent</a:t>
            </a:r>
            <a:r>
              <a:rPr lang="en-US" baseline="0" dirty="0"/>
              <a:t> to the building staff entrance. Security is lacking for employees and they are unable to distance themselves from customers and vagrants.</a:t>
            </a:r>
          </a:p>
        </p:txBody>
      </p:sp>
      <p:sp>
        <p:nvSpPr>
          <p:cNvPr id="4" name="Slide Number Placeholder 3"/>
          <p:cNvSpPr>
            <a:spLocks noGrp="1"/>
          </p:cNvSpPr>
          <p:nvPr>
            <p:ph type="sldNum" sz="quarter" idx="5"/>
          </p:nvPr>
        </p:nvSpPr>
        <p:spPr/>
        <p:txBody>
          <a:bodyPr/>
          <a:lstStyle/>
          <a:p>
            <a:fld id="{0E4472F0-3DE0-B541-9FA9-7C8CD8D34BBC}" type="slidenum">
              <a:rPr lang="en-US" smtClean="0"/>
              <a:t>11</a:t>
            </a:fld>
            <a:endParaRPr lang="en-US" dirty="0"/>
          </a:p>
        </p:txBody>
      </p:sp>
    </p:spTree>
    <p:extLst>
      <p:ext uri="{BB962C8B-B14F-4D97-AF65-F5344CB8AC3E}">
        <p14:creationId xmlns:p14="http://schemas.microsoft.com/office/powerpoint/2010/main" val="393279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i="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12</a:t>
            </a:fld>
            <a:endParaRPr lang="en-US" dirty="0"/>
          </a:p>
        </p:txBody>
      </p:sp>
    </p:spTree>
    <p:extLst>
      <p:ext uri="{BB962C8B-B14F-4D97-AF65-F5344CB8AC3E}">
        <p14:creationId xmlns:p14="http://schemas.microsoft.com/office/powerpoint/2010/main" val="48640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altLang="en-US" dirty="0"/>
              <a:t>Combining the current DMV facilities in Henderson and the Donovan Commercial Driver’s License (CDL) office into one new service center in South Las Vegas aligns with the Governor’s Strategic Plan of “Keep Nevada Strong.” The new Service Center would help us provide excellent customer service, improve the efficiency of operations and service delivery, and help recruit and retain a mission-ready workforce.</a:t>
            </a:r>
          </a:p>
        </p:txBody>
      </p:sp>
      <p:sp>
        <p:nvSpPr>
          <p:cNvPr id="4" name="Slide Number Placeholder 3"/>
          <p:cNvSpPr>
            <a:spLocks noGrp="1"/>
          </p:cNvSpPr>
          <p:nvPr>
            <p:ph type="sldNum" sz="quarter" idx="5"/>
          </p:nvPr>
        </p:nvSpPr>
        <p:spPr/>
        <p:txBody>
          <a:bodyPr/>
          <a:lstStyle/>
          <a:p>
            <a:fld id="{0E4472F0-3DE0-B541-9FA9-7C8CD8D34BBC}" type="slidenum">
              <a:rPr lang="en-US" smtClean="0"/>
              <a:t>13</a:t>
            </a:fld>
            <a:endParaRPr lang="en-US" dirty="0"/>
          </a:p>
        </p:txBody>
      </p:sp>
    </p:spTree>
    <p:extLst>
      <p:ext uri="{BB962C8B-B14F-4D97-AF65-F5344CB8AC3E}">
        <p14:creationId xmlns:p14="http://schemas.microsoft.com/office/powerpoint/2010/main" val="2202007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for this facility will be based on</a:t>
            </a:r>
            <a:r>
              <a:rPr lang="en-US" baseline="0" dirty="0"/>
              <a:t> the design we did for our South Reno office. </a:t>
            </a: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14</a:t>
            </a:fld>
            <a:endParaRPr lang="en-US" dirty="0"/>
          </a:p>
        </p:txBody>
      </p:sp>
    </p:spTree>
    <p:extLst>
      <p:ext uri="{BB962C8B-B14F-4D97-AF65-F5344CB8AC3E}">
        <p14:creationId xmlns:p14="http://schemas.microsoft.com/office/powerpoint/2010/main" val="49645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15</a:t>
            </a:fld>
            <a:endParaRPr lang="en-US" dirty="0"/>
          </a:p>
        </p:txBody>
      </p:sp>
    </p:spTree>
    <p:extLst>
      <p:ext uri="{BB962C8B-B14F-4D97-AF65-F5344CB8AC3E}">
        <p14:creationId xmlns:p14="http://schemas.microsoft.com/office/powerpoint/2010/main" val="164028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new service center will alleviate previous parking issues by providing approximately 350 parking spaces for customers, 134 spaces for employees, and 23 spaces designated for disabled customers.</a:t>
            </a:r>
          </a:p>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16</a:t>
            </a:fld>
            <a:endParaRPr lang="en-US" dirty="0"/>
          </a:p>
        </p:txBody>
      </p:sp>
    </p:spTree>
    <p:extLst>
      <p:ext uri="{BB962C8B-B14F-4D97-AF65-F5344CB8AC3E}">
        <p14:creationId xmlns:p14="http://schemas.microsoft.com/office/powerpoint/2010/main" val="694353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Moving forward with the new South Las Vegas Service Center will increase the capacity at this facility from 38 to 49 service windows allowing our customer wait times to be significantly reduced. A resulting direct benefit will not only be seen in the efficient service at the new Las Vegas office but also far less customers traveling to offices</a:t>
            </a:r>
            <a:r>
              <a:rPr lang="en-US" baseline="0" dirty="0"/>
              <a:t> in other parts of Southern Nevada</a:t>
            </a:r>
            <a:r>
              <a:rPr lang="en-US" dirty="0"/>
              <a:t> to conduct their business. </a:t>
            </a:r>
          </a:p>
        </p:txBody>
      </p:sp>
      <p:sp>
        <p:nvSpPr>
          <p:cNvPr id="4" name="Slide Number Placeholder 3"/>
          <p:cNvSpPr>
            <a:spLocks noGrp="1"/>
          </p:cNvSpPr>
          <p:nvPr>
            <p:ph type="sldNum" sz="quarter" idx="5"/>
          </p:nvPr>
        </p:nvSpPr>
        <p:spPr/>
        <p:txBody>
          <a:bodyPr/>
          <a:lstStyle/>
          <a:p>
            <a:fld id="{0E4472F0-3DE0-B541-9FA9-7C8CD8D34BBC}" type="slidenum">
              <a:rPr lang="en-US" smtClean="0"/>
              <a:t>17</a:t>
            </a:fld>
            <a:endParaRPr lang="en-US" dirty="0"/>
          </a:p>
        </p:txBody>
      </p:sp>
    </p:spTree>
    <p:extLst>
      <p:ext uri="{BB962C8B-B14F-4D97-AF65-F5344CB8AC3E}">
        <p14:creationId xmlns:p14="http://schemas.microsoft.com/office/powerpoint/2010/main" val="394570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18</a:t>
            </a:fld>
            <a:endParaRPr lang="en-US" dirty="0"/>
          </a:p>
        </p:txBody>
      </p:sp>
    </p:spTree>
    <p:extLst>
      <p:ext uri="{BB962C8B-B14F-4D97-AF65-F5344CB8AC3E}">
        <p14:creationId xmlns:p14="http://schemas.microsoft.com/office/powerpoint/2010/main" val="1454475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19</a:t>
            </a:fld>
            <a:endParaRPr lang="en-US" dirty="0"/>
          </a:p>
        </p:txBody>
      </p:sp>
    </p:spTree>
    <p:extLst>
      <p:ext uri="{BB962C8B-B14F-4D97-AF65-F5344CB8AC3E}">
        <p14:creationId xmlns:p14="http://schemas.microsoft.com/office/powerpoint/2010/main" val="3958805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2</a:t>
            </a:fld>
            <a:endParaRPr lang="en-US" dirty="0"/>
          </a:p>
        </p:txBody>
      </p:sp>
    </p:spTree>
    <p:extLst>
      <p:ext uri="{BB962C8B-B14F-4D97-AF65-F5344CB8AC3E}">
        <p14:creationId xmlns:p14="http://schemas.microsoft.com/office/powerpoint/2010/main" val="393809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20</a:t>
            </a:fld>
            <a:endParaRPr lang="en-US" dirty="0"/>
          </a:p>
        </p:txBody>
      </p:sp>
    </p:spTree>
    <p:extLst>
      <p:ext uri="{BB962C8B-B14F-4D97-AF65-F5344CB8AC3E}">
        <p14:creationId xmlns:p14="http://schemas.microsoft.com/office/powerpoint/2010/main" val="224454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21</a:t>
            </a:fld>
            <a:endParaRPr lang="en-US" dirty="0"/>
          </a:p>
        </p:txBody>
      </p:sp>
    </p:spTree>
    <p:extLst>
      <p:ext uri="{BB962C8B-B14F-4D97-AF65-F5344CB8AC3E}">
        <p14:creationId xmlns:p14="http://schemas.microsoft.com/office/powerpoint/2010/main" val="172035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22</a:t>
            </a:fld>
            <a:endParaRPr lang="en-US" dirty="0"/>
          </a:p>
        </p:txBody>
      </p:sp>
    </p:spTree>
    <p:extLst>
      <p:ext uri="{BB962C8B-B14F-4D97-AF65-F5344CB8AC3E}">
        <p14:creationId xmlns:p14="http://schemas.microsoft.com/office/powerpoint/2010/main" val="333790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23</a:t>
            </a:fld>
            <a:endParaRPr lang="en-US" dirty="0"/>
          </a:p>
        </p:txBody>
      </p:sp>
    </p:spTree>
    <p:extLst>
      <p:ext uri="{BB962C8B-B14F-4D97-AF65-F5344CB8AC3E}">
        <p14:creationId xmlns:p14="http://schemas.microsoft.com/office/powerpoint/2010/main" val="317955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24</a:t>
            </a:fld>
            <a:endParaRPr lang="en-US" dirty="0"/>
          </a:p>
        </p:txBody>
      </p:sp>
    </p:spTree>
    <p:extLst>
      <p:ext uri="{BB962C8B-B14F-4D97-AF65-F5344CB8AC3E}">
        <p14:creationId xmlns:p14="http://schemas.microsoft.com/office/powerpoint/2010/main" val="4207872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25</a:t>
            </a:fld>
            <a:endParaRPr lang="en-US" dirty="0"/>
          </a:p>
        </p:txBody>
      </p:sp>
    </p:spTree>
    <p:extLst>
      <p:ext uri="{BB962C8B-B14F-4D97-AF65-F5344CB8AC3E}">
        <p14:creationId xmlns:p14="http://schemas.microsoft.com/office/powerpoint/2010/main" val="3524476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26</a:t>
            </a:fld>
            <a:endParaRPr lang="en-US" dirty="0"/>
          </a:p>
        </p:txBody>
      </p:sp>
    </p:spTree>
    <p:extLst>
      <p:ext uri="{BB962C8B-B14F-4D97-AF65-F5344CB8AC3E}">
        <p14:creationId xmlns:p14="http://schemas.microsoft.com/office/powerpoint/2010/main" val="1578120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27</a:t>
            </a:fld>
            <a:endParaRPr lang="en-US" dirty="0"/>
          </a:p>
        </p:txBody>
      </p:sp>
    </p:spTree>
    <p:extLst>
      <p:ext uri="{BB962C8B-B14F-4D97-AF65-F5344CB8AC3E}">
        <p14:creationId xmlns:p14="http://schemas.microsoft.com/office/powerpoint/2010/main" val="315974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and we can take any questions at this point.</a:t>
            </a:r>
          </a:p>
        </p:txBody>
      </p:sp>
      <p:sp>
        <p:nvSpPr>
          <p:cNvPr id="4" name="Slide Number Placeholder 3"/>
          <p:cNvSpPr>
            <a:spLocks noGrp="1"/>
          </p:cNvSpPr>
          <p:nvPr>
            <p:ph type="sldNum" sz="quarter" idx="5"/>
          </p:nvPr>
        </p:nvSpPr>
        <p:spPr/>
        <p:txBody>
          <a:bodyPr/>
          <a:lstStyle/>
          <a:p>
            <a:fld id="{0E4472F0-3DE0-B541-9FA9-7C8CD8D34BBC}" type="slidenum">
              <a:rPr lang="en-US" smtClean="0"/>
              <a:t>28</a:t>
            </a:fld>
            <a:endParaRPr lang="en-US" dirty="0"/>
          </a:p>
        </p:txBody>
      </p:sp>
    </p:spTree>
    <p:extLst>
      <p:ext uri="{BB962C8B-B14F-4D97-AF65-F5344CB8AC3E}">
        <p14:creationId xmlns:p14="http://schemas.microsoft.com/office/powerpoint/2010/main" val="215103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3</a:t>
            </a:fld>
            <a:endParaRPr lang="en-US" dirty="0"/>
          </a:p>
        </p:txBody>
      </p:sp>
    </p:spTree>
    <p:extLst>
      <p:ext uri="{BB962C8B-B14F-4D97-AF65-F5344CB8AC3E}">
        <p14:creationId xmlns:p14="http://schemas.microsoft.com/office/powerpoint/2010/main" val="355798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 is the continuation of 21-P06 for the construction of a full-service DMV facility with Commercial Driver’s License services.</a:t>
            </a:r>
          </a:p>
        </p:txBody>
      </p:sp>
      <p:sp>
        <p:nvSpPr>
          <p:cNvPr id="4" name="Slide Number Placeholder 3"/>
          <p:cNvSpPr>
            <a:spLocks noGrp="1"/>
          </p:cNvSpPr>
          <p:nvPr>
            <p:ph type="sldNum" sz="quarter" idx="5"/>
          </p:nvPr>
        </p:nvSpPr>
        <p:spPr/>
        <p:txBody>
          <a:bodyPr/>
          <a:lstStyle/>
          <a:p>
            <a:fld id="{0E4472F0-3DE0-B541-9FA9-7C8CD8D34BBC}" type="slidenum">
              <a:rPr lang="en-US" smtClean="0"/>
              <a:t>4</a:t>
            </a:fld>
            <a:endParaRPr lang="en-US" dirty="0"/>
          </a:p>
        </p:txBody>
      </p:sp>
    </p:spTree>
    <p:extLst>
      <p:ext uri="{BB962C8B-B14F-4D97-AF65-F5344CB8AC3E}">
        <p14:creationId xmlns:p14="http://schemas.microsoft.com/office/powerpoint/2010/main" val="140678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dirty="0">
                <a:latin typeface="Century Gothic" panose="020B0502020202020204" pitchFamily="34" charset="0"/>
              </a:rPr>
              <a:t>The Donovan Express CDL facility was constructed in 1995.</a:t>
            </a:r>
          </a:p>
          <a:p>
            <a:pPr marL="171450" indent="-171450">
              <a:spcBef>
                <a:spcPts val="0"/>
              </a:spcBef>
              <a:buFont typeface="Arial" panose="020B0604020202020204" pitchFamily="34" charset="0"/>
              <a:buChar char="•"/>
            </a:pPr>
            <a:r>
              <a:rPr lang="en-US" dirty="0">
                <a:latin typeface="Century Gothic" panose="020B0502020202020204" pitchFamily="34" charset="0"/>
              </a:rPr>
              <a:t>The Donovan facility is in an industrial area of North Las Vegas. Access</a:t>
            </a:r>
            <a:r>
              <a:rPr lang="en-US" baseline="0" dirty="0">
                <a:latin typeface="Century Gothic" panose="020B0502020202020204" pitchFamily="34" charset="0"/>
              </a:rPr>
              <a:t> for the major </a:t>
            </a:r>
            <a:r>
              <a:rPr lang="en-US" dirty="0">
                <a:latin typeface="Century Gothic" panose="020B0502020202020204" pitchFamily="34" charset="0"/>
              </a:rPr>
              <a:t>population base is poor and is subject to numerous</a:t>
            </a:r>
            <a:r>
              <a:rPr lang="en-US" baseline="0" dirty="0">
                <a:latin typeface="Century Gothic" panose="020B0502020202020204" pitchFamily="34" charset="0"/>
              </a:rPr>
              <a:t> acts of vandalism. Customer and state employee safety is a concern as the location is frequented</a:t>
            </a:r>
            <a:r>
              <a:rPr lang="en-US" dirty="0">
                <a:latin typeface="Century Gothic" panose="020B0502020202020204" pitchFamily="34" charset="0"/>
              </a:rPr>
              <a:t> by drug addicts and has amassed a large contingent of homeless individuals around the perimeter of the building and CDL test course. </a:t>
            </a:r>
          </a:p>
          <a:p>
            <a:pPr marL="171450" indent="-171450">
              <a:spcBef>
                <a:spcPts val="0"/>
              </a:spcBef>
              <a:buFont typeface="Arial" panose="020B0604020202020204" pitchFamily="34" charset="0"/>
              <a:buChar char="•"/>
            </a:pPr>
            <a:r>
              <a:rPr lang="en-US" dirty="0">
                <a:latin typeface="Century Gothic" panose="020B0502020202020204" pitchFamily="34" charset="0"/>
              </a:rPr>
              <a:t>The building is showing its age and all areas are requiring a complete overhaul at this point.</a:t>
            </a:r>
            <a:r>
              <a:rPr lang="en-US" baseline="0"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third-party program office received additional manning authorization and was eventually backfilled in October 2019. The equipment and furniture for the additional employees to use made the third-party program office overcrowded, thus eliminating the space to conduct 40-hour certification classes. The typical class size has between 6 to 8 attendees. Both FMCSA and AAMVA directives mandate all third-party participants to successfully pass the certification class. Having adequate room to administer classroom training is a crucial requirement to meet.</a:t>
            </a: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5</a:t>
            </a:fld>
            <a:endParaRPr lang="en-US" dirty="0"/>
          </a:p>
        </p:txBody>
      </p:sp>
    </p:spTree>
    <p:extLst>
      <p:ext uri="{BB962C8B-B14F-4D97-AF65-F5344CB8AC3E}">
        <p14:creationId xmlns:p14="http://schemas.microsoft.com/office/powerpoint/2010/main" val="99056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6</a:t>
            </a:fld>
            <a:endParaRPr lang="en-US" dirty="0"/>
          </a:p>
        </p:txBody>
      </p:sp>
    </p:spTree>
    <p:extLst>
      <p:ext uri="{BB962C8B-B14F-4D97-AF65-F5344CB8AC3E}">
        <p14:creationId xmlns:p14="http://schemas.microsoft.com/office/powerpoint/2010/main" val="190021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dirty="0">
                <a:latin typeface="Century Gothic" panose="020B0502020202020204" pitchFamily="34" charset="0"/>
              </a:rPr>
              <a:t>The Donovan Express CDL facility was constructed in 1995.</a:t>
            </a:r>
          </a:p>
          <a:p>
            <a:pPr marL="171450" indent="-171450">
              <a:spcBef>
                <a:spcPts val="0"/>
              </a:spcBef>
              <a:buFont typeface="Arial" panose="020B0604020202020204" pitchFamily="34" charset="0"/>
              <a:buChar char="•"/>
            </a:pPr>
            <a:r>
              <a:rPr lang="en-US" dirty="0">
                <a:latin typeface="Century Gothic" panose="020B0502020202020204" pitchFamily="34" charset="0"/>
              </a:rPr>
              <a:t>The Donovan facility is in an industrial area of North Las Vegas. Access</a:t>
            </a:r>
            <a:r>
              <a:rPr lang="en-US" baseline="0" dirty="0">
                <a:latin typeface="Century Gothic" panose="020B0502020202020204" pitchFamily="34" charset="0"/>
              </a:rPr>
              <a:t> for the major </a:t>
            </a:r>
            <a:r>
              <a:rPr lang="en-US" dirty="0">
                <a:latin typeface="Century Gothic" panose="020B0502020202020204" pitchFamily="34" charset="0"/>
              </a:rPr>
              <a:t>population base is poor and is subject to numerous</a:t>
            </a:r>
            <a:r>
              <a:rPr lang="en-US" baseline="0" dirty="0">
                <a:latin typeface="Century Gothic" panose="020B0502020202020204" pitchFamily="34" charset="0"/>
              </a:rPr>
              <a:t> acts of vandalism. Customer and state employee safety is a concern as the location is frequented</a:t>
            </a:r>
            <a:r>
              <a:rPr lang="en-US" dirty="0">
                <a:latin typeface="Century Gothic" panose="020B0502020202020204" pitchFamily="34" charset="0"/>
              </a:rPr>
              <a:t> by drug addicts and has amassed a large contingent of homeless individuals around the perimeter of the building and CDL test course. </a:t>
            </a:r>
          </a:p>
          <a:p>
            <a:pPr marL="171450" indent="-171450">
              <a:spcBef>
                <a:spcPts val="0"/>
              </a:spcBef>
              <a:buFont typeface="Arial" panose="020B0604020202020204" pitchFamily="34" charset="0"/>
              <a:buChar char="•"/>
            </a:pPr>
            <a:r>
              <a:rPr lang="en-US" dirty="0">
                <a:latin typeface="Century Gothic" panose="020B0502020202020204" pitchFamily="34" charset="0"/>
              </a:rPr>
              <a:t>The building is showing its age and all areas are requiring a complete overhaul at this point.</a:t>
            </a:r>
            <a:r>
              <a:rPr lang="en-US" baseline="0"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third-party program office received additional manning authorization and was eventually backfilled in October 2019. The equipment and furniture for the additional employees to use made the third-party program office overcrowded, thus eliminating the space to conduct 40-hour certification classes. The typical class size has between 6 to 8 attendees. Both FMCSA and AAMVA directives mandate all third-party participants to successfully pass the certification class. Having adequate room to administer classroom training is a crucial requirement to meet.</a:t>
            </a: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E4472F0-3DE0-B541-9FA9-7C8CD8D34BBC}" type="slidenum">
              <a:rPr lang="en-US" smtClean="0"/>
              <a:t>7</a:t>
            </a:fld>
            <a:endParaRPr lang="en-US" dirty="0"/>
          </a:p>
        </p:txBody>
      </p:sp>
    </p:spTree>
    <p:extLst>
      <p:ext uri="{BB962C8B-B14F-4D97-AF65-F5344CB8AC3E}">
        <p14:creationId xmlns:p14="http://schemas.microsoft.com/office/powerpoint/2010/main" val="95458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8</a:t>
            </a:fld>
            <a:endParaRPr lang="en-US" dirty="0"/>
          </a:p>
        </p:txBody>
      </p:sp>
    </p:spTree>
    <p:extLst>
      <p:ext uri="{BB962C8B-B14F-4D97-AF65-F5344CB8AC3E}">
        <p14:creationId xmlns:p14="http://schemas.microsoft.com/office/powerpoint/2010/main" val="59141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UNLV Center for Business and Economic</a:t>
            </a:r>
            <a:r>
              <a:rPr lang="en-US" baseline="0" dirty="0"/>
              <a:t> Research </a:t>
            </a:r>
            <a:r>
              <a:rPr lang="en-US" dirty="0"/>
              <a:t>provided these statistics on Clark County’s growth:</a:t>
            </a:r>
          </a:p>
          <a:p>
            <a:pPr marL="178446" indent="-178446">
              <a:buFont typeface="Wingdings" panose="05000000000000000000" pitchFamily="2" charset="2"/>
              <a:buChar char="§"/>
              <a:defRPr/>
            </a:pPr>
            <a:r>
              <a:rPr lang="en-US" dirty="0"/>
              <a:t>The Clark County population when the Henderson DMV opened in 1997 was 1.1 million people</a:t>
            </a:r>
          </a:p>
          <a:p>
            <a:pPr marL="178446" indent="-178446">
              <a:buFont typeface="Wingdings" panose="05000000000000000000" pitchFamily="2" charset="2"/>
              <a:buChar char="§"/>
              <a:defRPr/>
            </a:pPr>
            <a:r>
              <a:rPr lang="en-US" dirty="0"/>
              <a:t>The projected population of Clark County in 2030 is 2.7 million, which is more than double the population when the building was first constructed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4472F0-3DE0-B541-9FA9-7C8CD8D34BBC}" type="slidenum">
              <a:rPr lang="en-US" smtClean="0"/>
              <a:t>9</a:t>
            </a:fld>
            <a:endParaRPr lang="en-US" dirty="0"/>
          </a:p>
        </p:txBody>
      </p:sp>
    </p:spTree>
    <p:extLst>
      <p:ext uri="{BB962C8B-B14F-4D97-AF65-F5344CB8AC3E}">
        <p14:creationId xmlns:p14="http://schemas.microsoft.com/office/powerpoint/2010/main" val="2467922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E56CAD-F151-004A-AD31-466560B9B5FE}"/>
              </a:ext>
            </a:extLst>
          </p:cNvPr>
          <p:cNvSpPr/>
          <p:nvPr userDrawn="1"/>
        </p:nvSpPr>
        <p:spPr>
          <a:xfrm>
            <a:off x="0" y="0"/>
            <a:ext cx="12192000" cy="6858000"/>
          </a:xfrm>
          <a:prstGeom prst="rect">
            <a:avLst/>
          </a:prstGeom>
          <a:solidFill>
            <a:srgbClr val="1A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65A2E203-EC9E-7E49-A95A-2B01E7430BB5}"/>
              </a:ext>
            </a:extLst>
          </p:cNvPr>
          <p:cNvSpPr>
            <a:spLocks noGrp="1"/>
          </p:cNvSpPr>
          <p:nvPr>
            <p:ph type="body" idx="11" hasCustomPrompt="1"/>
          </p:nvPr>
        </p:nvSpPr>
        <p:spPr>
          <a:xfrm>
            <a:off x="1135733" y="3763517"/>
            <a:ext cx="3422386" cy="358432"/>
          </a:xfrm>
        </p:spPr>
        <p:txBody>
          <a:bodyPr anchor="b">
            <a:normAutofit/>
          </a:bodyPr>
          <a:lstStyle>
            <a:lvl1pPr marL="0" indent="0">
              <a:buNone/>
              <a:defRPr sz="1800" b="0" i="0" spc="0">
                <a:solidFill>
                  <a:srgbClr val="4FC0D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Subhead</a:t>
            </a:r>
          </a:p>
        </p:txBody>
      </p:sp>
      <p:sp>
        <p:nvSpPr>
          <p:cNvPr id="18" name="Title 1">
            <a:extLst>
              <a:ext uri="{FF2B5EF4-FFF2-40B4-BE49-F238E27FC236}">
                <a16:creationId xmlns:a16="http://schemas.microsoft.com/office/drawing/2014/main" id="{415CF0D5-6E74-A946-858E-D2F2A63CE274}"/>
              </a:ext>
            </a:extLst>
          </p:cNvPr>
          <p:cNvSpPr>
            <a:spLocks noGrp="1"/>
          </p:cNvSpPr>
          <p:nvPr>
            <p:ph type="title" hasCustomPrompt="1"/>
          </p:nvPr>
        </p:nvSpPr>
        <p:spPr>
          <a:xfrm>
            <a:off x="1129118" y="3087018"/>
            <a:ext cx="7549200" cy="608935"/>
          </a:xfrm>
        </p:spPr>
        <p:txBody>
          <a:bodyPr>
            <a:noAutofit/>
          </a:bodyPr>
          <a:lstStyle>
            <a:lvl1pPr>
              <a:defRPr sz="5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Presentation Header</a:t>
            </a:r>
          </a:p>
        </p:txBody>
      </p:sp>
      <p:pic>
        <p:nvPicPr>
          <p:cNvPr id="5" name="Picture 4">
            <a:extLst>
              <a:ext uri="{FF2B5EF4-FFF2-40B4-BE49-F238E27FC236}">
                <a16:creationId xmlns:a16="http://schemas.microsoft.com/office/drawing/2014/main" id="{490917AB-88F8-A148-A4FA-A064E284ABD4}"/>
              </a:ext>
            </a:extLst>
          </p:cNvPr>
          <p:cNvPicPr>
            <a:picLocks noChangeAspect="1"/>
          </p:cNvPicPr>
          <p:nvPr userDrawn="1"/>
        </p:nvPicPr>
        <p:blipFill>
          <a:blip r:embed="rId2"/>
          <a:stretch>
            <a:fillRect/>
          </a:stretch>
        </p:blipFill>
        <p:spPr>
          <a:xfrm>
            <a:off x="627956" y="537626"/>
            <a:ext cx="1190569" cy="537547"/>
          </a:xfrm>
          <a:prstGeom prst="rect">
            <a:avLst/>
          </a:prstGeom>
        </p:spPr>
      </p:pic>
      <p:sp>
        <p:nvSpPr>
          <p:cNvPr id="10" name="TextBox 9">
            <a:extLst>
              <a:ext uri="{FF2B5EF4-FFF2-40B4-BE49-F238E27FC236}">
                <a16:creationId xmlns:a16="http://schemas.microsoft.com/office/drawing/2014/main" id="{1A5E0A91-C916-CA47-8ED3-86CA87059C4F}"/>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11" name="Picture 10">
            <a:extLst>
              <a:ext uri="{FF2B5EF4-FFF2-40B4-BE49-F238E27FC236}">
                <a16:creationId xmlns:a16="http://schemas.microsoft.com/office/drawing/2014/main" id="{16577B88-B9D8-9640-A57F-8B1957605252}"/>
              </a:ext>
            </a:extLst>
          </p:cNvPr>
          <p:cNvPicPr>
            <a:picLocks noChangeAspect="1"/>
          </p:cNvPicPr>
          <p:nvPr userDrawn="1"/>
        </p:nvPicPr>
        <p:blipFill>
          <a:blip r:embed="rId3">
            <a:alphaModFix amt="10000"/>
          </a:blip>
          <a:stretch>
            <a:fillRect/>
          </a:stretch>
        </p:blipFill>
        <p:spPr>
          <a:xfrm>
            <a:off x="5003389" y="877392"/>
            <a:ext cx="5059680" cy="5010912"/>
          </a:xfrm>
          <a:prstGeom prst="rect">
            <a:avLst/>
          </a:prstGeom>
        </p:spPr>
      </p:pic>
      <p:pic>
        <p:nvPicPr>
          <p:cNvPr id="15" name="Picture 14">
            <a:extLst>
              <a:ext uri="{FF2B5EF4-FFF2-40B4-BE49-F238E27FC236}">
                <a16:creationId xmlns:a16="http://schemas.microsoft.com/office/drawing/2014/main" id="{3E2DC68E-5B4D-3346-86E7-4F064C061C9A}"/>
              </a:ext>
            </a:extLst>
          </p:cNvPr>
          <p:cNvPicPr>
            <a:picLocks noChangeAspect="1"/>
          </p:cNvPicPr>
          <p:nvPr userDrawn="1"/>
        </p:nvPicPr>
        <p:blipFill>
          <a:blip r:embed="rId3">
            <a:alphaModFix amt="10000"/>
          </a:blip>
          <a:stretch>
            <a:fillRect/>
          </a:stretch>
        </p:blipFill>
        <p:spPr>
          <a:xfrm>
            <a:off x="8678318" y="877392"/>
            <a:ext cx="5059680" cy="5010912"/>
          </a:xfrm>
          <a:prstGeom prst="rect">
            <a:avLst/>
          </a:prstGeom>
        </p:spPr>
      </p:pic>
    </p:spTree>
    <p:extLst>
      <p:ext uri="{BB962C8B-B14F-4D97-AF65-F5344CB8AC3E}">
        <p14:creationId xmlns:p14="http://schemas.microsoft.com/office/powerpoint/2010/main" val="375397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E6884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1069809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F9C84D"/>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311512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3B3C75"/>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3689992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79BF7B"/>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322708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2EF4A2-AC6A-8946-B605-D80D35FDEEFD}"/>
              </a:ext>
            </a:extLst>
          </p:cNvPr>
          <p:cNvSpPr/>
          <p:nvPr userDrawn="1"/>
        </p:nvSpPr>
        <p:spPr>
          <a:xfrm>
            <a:off x="0" y="3697356"/>
            <a:ext cx="12192000" cy="3160644"/>
          </a:xfrm>
          <a:prstGeom prst="rect">
            <a:avLst/>
          </a:prstGeom>
          <a:solidFill>
            <a:srgbClr val="2A9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A3754"/>
              </a:solidFill>
            </a:endParaRPr>
          </a:p>
        </p:txBody>
      </p:sp>
      <p:sp>
        <p:nvSpPr>
          <p:cNvPr id="8" name="Picture Placeholder 7">
            <a:extLst>
              <a:ext uri="{FF2B5EF4-FFF2-40B4-BE49-F238E27FC236}">
                <a16:creationId xmlns:a16="http://schemas.microsoft.com/office/drawing/2014/main" id="{32D272E7-56CB-1A45-82FF-CB504736CB92}"/>
              </a:ext>
            </a:extLst>
          </p:cNvPr>
          <p:cNvSpPr>
            <a:spLocks noGrp="1"/>
          </p:cNvSpPr>
          <p:nvPr>
            <p:ph type="pic" sz="quarter" idx="13" hasCustomPrompt="1"/>
          </p:nvPr>
        </p:nvSpPr>
        <p:spPr>
          <a:xfrm>
            <a:off x="1837518" y="2729479"/>
            <a:ext cx="1973262" cy="1971675"/>
          </a:xfrm>
          <a:prstGeom prst="ellipse">
            <a:avLst/>
          </a:prstGeom>
          <a:solidFill>
            <a:srgbClr val="CDD2D1"/>
          </a:solidFill>
          <a:ln>
            <a:noFill/>
          </a:ln>
        </p:spPr>
        <p:txBody>
          <a:bodyPr>
            <a:normAutofit/>
          </a:bodyPr>
          <a:lstStyle>
            <a:lvl1pPr marL="0" indent="0" algn="ctr">
              <a:lnSpc>
                <a:spcPct val="100000"/>
              </a:lnSpc>
              <a:buFontTx/>
              <a:buNone/>
              <a:defRPr sz="1200" spc="300">
                <a:solidFill>
                  <a:srgbClr val="161F28"/>
                </a:solidFill>
              </a:defRPr>
            </a:lvl1pPr>
          </a:lstStyle>
          <a:p>
            <a:r>
              <a:rPr lang="en-US" dirty="0"/>
              <a:t>HEADSHOT</a:t>
            </a:r>
          </a:p>
          <a:p>
            <a:r>
              <a:rPr lang="en-US" dirty="0"/>
              <a:t>PLACEMENT</a:t>
            </a:r>
          </a:p>
        </p:txBody>
      </p:sp>
      <p:sp>
        <p:nvSpPr>
          <p:cNvPr id="13" name="Picture Placeholder 7">
            <a:extLst>
              <a:ext uri="{FF2B5EF4-FFF2-40B4-BE49-F238E27FC236}">
                <a16:creationId xmlns:a16="http://schemas.microsoft.com/office/drawing/2014/main" id="{79639FB3-EC49-6E44-9E8E-FAA0E340C934}"/>
              </a:ext>
            </a:extLst>
          </p:cNvPr>
          <p:cNvSpPr>
            <a:spLocks noGrp="1"/>
          </p:cNvSpPr>
          <p:nvPr>
            <p:ph type="pic" sz="quarter" idx="14" hasCustomPrompt="1"/>
          </p:nvPr>
        </p:nvSpPr>
        <p:spPr>
          <a:xfrm>
            <a:off x="5145580" y="2729479"/>
            <a:ext cx="1973262" cy="1971675"/>
          </a:xfrm>
          <a:prstGeom prst="ellipse">
            <a:avLst/>
          </a:prstGeom>
          <a:solidFill>
            <a:srgbClr val="CDD2D1"/>
          </a:solidFill>
          <a:ln>
            <a:noFill/>
          </a:ln>
        </p:spPr>
        <p:txBody>
          <a:bodyPr>
            <a:normAutofit/>
          </a:bodyPr>
          <a:lstStyle>
            <a:lvl1pPr marL="0" indent="0" algn="ctr">
              <a:lnSpc>
                <a:spcPct val="100000"/>
              </a:lnSpc>
              <a:buFontTx/>
              <a:buNone/>
              <a:defRPr sz="1200" spc="300">
                <a:solidFill>
                  <a:srgbClr val="161F28"/>
                </a:solidFill>
              </a:defRPr>
            </a:lvl1pPr>
          </a:lstStyle>
          <a:p>
            <a:r>
              <a:rPr lang="en-US" dirty="0"/>
              <a:t>HEADSHOT</a:t>
            </a:r>
          </a:p>
          <a:p>
            <a:r>
              <a:rPr lang="en-US" dirty="0"/>
              <a:t>PLACEMENT</a:t>
            </a:r>
          </a:p>
        </p:txBody>
      </p:sp>
      <p:sp>
        <p:nvSpPr>
          <p:cNvPr id="14" name="Picture Placeholder 7">
            <a:extLst>
              <a:ext uri="{FF2B5EF4-FFF2-40B4-BE49-F238E27FC236}">
                <a16:creationId xmlns:a16="http://schemas.microsoft.com/office/drawing/2014/main" id="{F1D61B76-F34E-FB4C-8015-D57EA0C27CE4}"/>
              </a:ext>
            </a:extLst>
          </p:cNvPr>
          <p:cNvSpPr>
            <a:spLocks noGrp="1"/>
          </p:cNvSpPr>
          <p:nvPr>
            <p:ph type="pic" sz="quarter" idx="15" hasCustomPrompt="1"/>
          </p:nvPr>
        </p:nvSpPr>
        <p:spPr>
          <a:xfrm>
            <a:off x="8455796" y="2729479"/>
            <a:ext cx="1973262" cy="1971675"/>
          </a:xfrm>
          <a:prstGeom prst="ellipse">
            <a:avLst/>
          </a:prstGeom>
          <a:solidFill>
            <a:srgbClr val="CDD2D1"/>
          </a:solidFill>
          <a:ln>
            <a:noFill/>
          </a:ln>
        </p:spPr>
        <p:txBody>
          <a:bodyPr>
            <a:normAutofit/>
          </a:bodyPr>
          <a:lstStyle>
            <a:lvl1pPr marL="0" indent="0" algn="ctr">
              <a:lnSpc>
                <a:spcPct val="100000"/>
              </a:lnSpc>
              <a:buFontTx/>
              <a:buNone/>
              <a:defRPr sz="1200" spc="300">
                <a:solidFill>
                  <a:srgbClr val="161F28"/>
                </a:solidFill>
              </a:defRPr>
            </a:lvl1pPr>
          </a:lstStyle>
          <a:p>
            <a:r>
              <a:rPr lang="en-US" dirty="0"/>
              <a:t>HEADSHOT</a:t>
            </a:r>
          </a:p>
          <a:p>
            <a:r>
              <a:rPr lang="en-US" dirty="0"/>
              <a:t>PLACEMENT</a:t>
            </a:r>
          </a:p>
        </p:txBody>
      </p:sp>
      <p:sp>
        <p:nvSpPr>
          <p:cNvPr id="25" name="Text Placeholder 2">
            <a:extLst>
              <a:ext uri="{FF2B5EF4-FFF2-40B4-BE49-F238E27FC236}">
                <a16:creationId xmlns:a16="http://schemas.microsoft.com/office/drawing/2014/main" id="{02295B77-461D-4142-8181-1B28AFF95DDB}"/>
              </a:ext>
            </a:extLst>
          </p:cNvPr>
          <p:cNvSpPr>
            <a:spLocks noGrp="1"/>
          </p:cNvSpPr>
          <p:nvPr>
            <p:ph type="body" idx="16" hasCustomPrompt="1"/>
          </p:nvPr>
        </p:nvSpPr>
        <p:spPr>
          <a:xfrm>
            <a:off x="-1" y="1723233"/>
            <a:ext cx="12191999" cy="296235"/>
          </a:xfrm>
        </p:spPr>
        <p:txBody>
          <a:bodyPr anchor="b">
            <a:noAutofit/>
          </a:bodyPr>
          <a:lstStyle>
            <a:lvl1pPr marL="0" indent="0" algn="ctr">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26" name="Title 1">
            <a:extLst>
              <a:ext uri="{FF2B5EF4-FFF2-40B4-BE49-F238E27FC236}">
                <a16:creationId xmlns:a16="http://schemas.microsoft.com/office/drawing/2014/main" id="{025EF772-D84A-3B41-9598-FFD440B72F26}"/>
              </a:ext>
            </a:extLst>
          </p:cNvPr>
          <p:cNvSpPr>
            <a:spLocks noGrp="1"/>
          </p:cNvSpPr>
          <p:nvPr>
            <p:ph type="title" hasCustomPrompt="1"/>
          </p:nvPr>
        </p:nvSpPr>
        <p:spPr>
          <a:xfrm>
            <a:off x="-1" y="1038925"/>
            <a:ext cx="12192000" cy="658605"/>
          </a:xfrm>
        </p:spPr>
        <p:txBody>
          <a:bodyPr>
            <a:normAutofit/>
          </a:bodyPr>
          <a:lstStyle>
            <a:lvl1pPr algn="ctr">
              <a:defRPr sz="4000" b="0" i="0">
                <a:solidFill>
                  <a:srgbClr val="2A93B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Our Team</a:t>
            </a:r>
          </a:p>
        </p:txBody>
      </p:sp>
      <p:sp>
        <p:nvSpPr>
          <p:cNvPr id="27" name="Text Placeholder 2">
            <a:extLst>
              <a:ext uri="{FF2B5EF4-FFF2-40B4-BE49-F238E27FC236}">
                <a16:creationId xmlns:a16="http://schemas.microsoft.com/office/drawing/2014/main" id="{24D9F466-4C30-CF45-9061-3492E5F57616}"/>
              </a:ext>
            </a:extLst>
          </p:cNvPr>
          <p:cNvSpPr>
            <a:spLocks noGrp="1"/>
          </p:cNvSpPr>
          <p:nvPr>
            <p:ph type="body" idx="17" hasCustomPrompt="1"/>
          </p:nvPr>
        </p:nvSpPr>
        <p:spPr>
          <a:xfrm>
            <a:off x="1837519" y="5133362"/>
            <a:ext cx="1971108" cy="296235"/>
          </a:xfrm>
        </p:spPr>
        <p:txBody>
          <a:bodyPr anchor="b">
            <a:noAutofit/>
          </a:bodyPr>
          <a:lstStyle>
            <a:lvl1pPr marL="0" indent="0" algn="ctr">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John Smith</a:t>
            </a:r>
          </a:p>
        </p:txBody>
      </p:sp>
      <p:sp>
        <p:nvSpPr>
          <p:cNvPr id="30" name="Text Placeholder 2">
            <a:extLst>
              <a:ext uri="{FF2B5EF4-FFF2-40B4-BE49-F238E27FC236}">
                <a16:creationId xmlns:a16="http://schemas.microsoft.com/office/drawing/2014/main" id="{36483D58-EA23-CE4B-A825-86033E884F38}"/>
              </a:ext>
            </a:extLst>
          </p:cNvPr>
          <p:cNvSpPr>
            <a:spLocks noGrp="1"/>
          </p:cNvSpPr>
          <p:nvPr>
            <p:ph type="body" idx="18" hasCustomPrompt="1"/>
          </p:nvPr>
        </p:nvSpPr>
        <p:spPr>
          <a:xfrm>
            <a:off x="1837519" y="5454871"/>
            <a:ext cx="1971108" cy="210914"/>
          </a:xfrm>
        </p:spPr>
        <p:txBody>
          <a:bodyPr anchor="b">
            <a:noAutofit/>
          </a:bodyPr>
          <a:lstStyle>
            <a:lvl1pPr marL="0" indent="0" algn="ctr">
              <a:buNone/>
              <a:defRPr sz="1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Job Title</a:t>
            </a:r>
          </a:p>
        </p:txBody>
      </p:sp>
      <p:sp>
        <p:nvSpPr>
          <p:cNvPr id="31" name="Text Placeholder 2">
            <a:extLst>
              <a:ext uri="{FF2B5EF4-FFF2-40B4-BE49-F238E27FC236}">
                <a16:creationId xmlns:a16="http://schemas.microsoft.com/office/drawing/2014/main" id="{795FA3BA-DDE4-8747-A97E-CAC6503C2807}"/>
              </a:ext>
            </a:extLst>
          </p:cNvPr>
          <p:cNvSpPr>
            <a:spLocks noGrp="1"/>
          </p:cNvSpPr>
          <p:nvPr>
            <p:ph type="body" idx="19" hasCustomPrompt="1"/>
          </p:nvPr>
        </p:nvSpPr>
        <p:spPr>
          <a:xfrm>
            <a:off x="5147734" y="5133362"/>
            <a:ext cx="1971108" cy="296235"/>
          </a:xfrm>
        </p:spPr>
        <p:txBody>
          <a:bodyPr anchor="b">
            <a:noAutofit/>
          </a:bodyPr>
          <a:lstStyle>
            <a:lvl1pPr marL="0" indent="0" algn="ctr">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John Smith</a:t>
            </a:r>
          </a:p>
        </p:txBody>
      </p:sp>
      <p:sp>
        <p:nvSpPr>
          <p:cNvPr id="32" name="Text Placeholder 2">
            <a:extLst>
              <a:ext uri="{FF2B5EF4-FFF2-40B4-BE49-F238E27FC236}">
                <a16:creationId xmlns:a16="http://schemas.microsoft.com/office/drawing/2014/main" id="{9021F7B9-6903-7F46-890F-475659D9235C}"/>
              </a:ext>
            </a:extLst>
          </p:cNvPr>
          <p:cNvSpPr>
            <a:spLocks noGrp="1"/>
          </p:cNvSpPr>
          <p:nvPr>
            <p:ph type="body" idx="20" hasCustomPrompt="1"/>
          </p:nvPr>
        </p:nvSpPr>
        <p:spPr>
          <a:xfrm>
            <a:off x="5147734" y="5454871"/>
            <a:ext cx="1971108" cy="210914"/>
          </a:xfrm>
        </p:spPr>
        <p:txBody>
          <a:bodyPr anchor="b">
            <a:noAutofit/>
          </a:bodyPr>
          <a:lstStyle>
            <a:lvl1pPr marL="0" indent="0" algn="ctr">
              <a:buNone/>
              <a:defRPr sz="1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Job Title</a:t>
            </a:r>
          </a:p>
        </p:txBody>
      </p:sp>
      <p:sp>
        <p:nvSpPr>
          <p:cNvPr id="33" name="Text Placeholder 2">
            <a:extLst>
              <a:ext uri="{FF2B5EF4-FFF2-40B4-BE49-F238E27FC236}">
                <a16:creationId xmlns:a16="http://schemas.microsoft.com/office/drawing/2014/main" id="{800EEAC4-B1EF-FA48-B4BB-100F5C0258BA}"/>
              </a:ext>
            </a:extLst>
          </p:cNvPr>
          <p:cNvSpPr>
            <a:spLocks noGrp="1"/>
          </p:cNvSpPr>
          <p:nvPr>
            <p:ph type="body" idx="21" hasCustomPrompt="1"/>
          </p:nvPr>
        </p:nvSpPr>
        <p:spPr>
          <a:xfrm>
            <a:off x="8457950" y="5133362"/>
            <a:ext cx="1971108" cy="296235"/>
          </a:xfrm>
        </p:spPr>
        <p:txBody>
          <a:bodyPr anchor="b">
            <a:noAutofit/>
          </a:bodyPr>
          <a:lstStyle>
            <a:lvl1pPr marL="0" indent="0" algn="ctr">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John Smith</a:t>
            </a:r>
          </a:p>
        </p:txBody>
      </p:sp>
      <p:sp>
        <p:nvSpPr>
          <p:cNvPr id="34" name="Text Placeholder 2">
            <a:extLst>
              <a:ext uri="{FF2B5EF4-FFF2-40B4-BE49-F238E27FC236}">
                <a16:creationId xmlns:a16="http://schemas.microsoft.com/office/drawing/2014/main" id="{B3617942-B249-3743-B457-DF9FB58B158D}"/>
              </a:ext>
            </a:extLst>
          </p:cNvPr>
          <p:cNvSpPr>
            <a:spLocks noGrp="1"/>
          </p:cNvSpPr>
          <p:nvPr>
            <p:ph type="body" idx="22" hasCustomPrompt="1"/>
          </p:nvPr>
        </p:nvSpPr>
        <p:spPr>
          <a:xfrm>
            <a:off x="8457950" y="5454871"/>
            <a:ext cx="1971108" cy="210914"/>
          </a:xfrm>
        </p:spPr>
        <p:txBody>
          <a:bodyPr anchor="b">
            <a:noAutofit/>
          </a:bodyPr>
          <a:lstStyle>
            <a:lvl1pPr marL="0" indent="0" algn="ctr">
              <a:buNone/>
              <a:defRPr sz="1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Job Title</a:t>
            </a:r>
          </a:p>
        </p:txBody>
      </p:sp>
      <p:sp>
        <p:nvSpPr>
          <p:cNvPr id="17" name="TextBox 16">
            <a:extLst>
              <a:ext uri="{FF2B5EF4-FFF2-40B4-BE49-F238E27FC236}">
                <a16:creationId xmlns:a16="http://schemas.microsoft.com/office/drawing/2014/main" id="{0139085F-F678-064A-9A83-2AE21098C730}"/>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03B50F3-C891-6844-93A8-7B6C574DF089}"/>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2361239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1A3754"/>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69668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2A93B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1894582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E6884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2070029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F9C84D"/>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3513679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3B3C75"/>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378910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2A9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8" name="Picture 7">
            <a:extLst>
              <a:ext uri="{FF2B5EF4-FFF2-40B4-BE49-F238E27FC236}">
                <a16:creationId xmlns:a16="http://schemas.microsoft.com/office/drawing/2014/main" id="{443CD0E7-EB0D-3647-A63E-D23138A5849F}"/>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2" name="Text Placeholder 2">
            <a:extLst>
              <a:ext uri="{FF2B5EF4-FFF2-40B4-BE49-F238E27FC236}">
                <a16:creationId xmlns:a16="http://schemas.microsoft.com/office/drawing/2014/main" id="{6C3F1BC9-DE45-4842-9704-EF3EF917BAD5}"/>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0" name="Text Placeholder 2">
            <a:extLst>
              <a:ext uri="{FF2B5EF4-FFF2-40B4-BE49-F238E27FC236}">
                <a16:creationId xmlns:a16="http://schemas.microsoft.com/office/drawing/2014/main" id="{A08FFBB8-96E2-3E43-B5AB-4A7B4FFE0C0F}"/>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361929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79FA4-54A6-324A-A096-28896F0ECB07}"/>
              </a:ext>
            </a:extLst>
          </p:cNvPr>
          <p:cNvSpPr>
            <a:spLocks noGrp="1"/>
          </p:cNvSpPr>
          <p:nvPr>
            <p:ph sz="half" idx="2"/>
          </p:nvPr>
        </p:nvSpPr>
        <p:spPr>
          <a:xfrm>
            <a:off x="6172200" y="2129205"/>
            <a:ext cx="5181600" cy="36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340F45B4-850D-9740-ADB3-E8C4E026238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8" name="Text Placeholder 2">
            <a:extLst>
              <a:ext uri="{FF2B5EF4-FFF2-40B4-BE49-F238E27FC236}">
                <a16:creationId xmlns:a16="http://schemas.microsoft.com/office/drawing/2014/main" id="{38CFCB22-BD20-9246-A6B6-F1B0292F648B}"/>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19" name="Text Placeholder 2">
            <a:extLst>
              <a:ext uri="{FF2B5EF4-FFF2-40B4-BE49-F238E27FC236}">
                <a16:creationId xmlns:a16="http://schemas.microsoft.com/office/drawing/2014/main" id="{115DDFE7-9D2D-0148-BC90-54D1B7B2B7DA}"/>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20" name="Title 1">
            <a:extLst>
              <a:ext uri="{FF2B5EF4-FFF2-40B4-BE49-F238E27FC236}">
                <a16:creationId xmlns:a16="http://schemas.microsoft.com/office/drawing/2014/main" id="{F296ADE1-85AC-4442-94A3-F2030B2E0A6E}"/>
              </a:ext>
            </a:extLst>
          </p:cNvPr>
          <p:cNvSpPr>
            <a:spLocks noGrp="1"/>
          </p:cNvSpPr>
          <p:nvPr>
            <p:ph type="title" hasCustomPrompt="1"/>
          </p:nvPr>
        </p:nvSpPr>
        <p:spPr>
          <a:xfrm>
            <a:off x="974699" y="1552346"/>
            <a:ext cx="4676429" cy="358432"/>
          </a:xfrm>
        </p:spPr>
        <p:txBody>
          <a:bodyPr>
            <a:normAutofit/>
          </a:bodyPr>
          <a:lstStyle>
            <a:lvl1pPr>
              <a:defRPr sz="4000" b="0" i="0">
                <a:solidFill>
                  <a:srgbClr val="79BF7B"/>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21" name="Text Placeholder 3">
            <a:extLst>
              <a:ext uri="{FF2B5EF4-FFF2-40B4-BE49-F238E27FC236}">
                <a16:creationId xmlns:a16="http://schemas.microsoft.com/office/drawing/2014/main" id="{BDC55472-4E25-4541-982F-DF06A2F5378B}"/>
              </a:ext>
            </a:extLst>
          </p:cNvPr>
          <p:cNvSpPr>
            <a:spLocks noGrp="1"/>
          </p:cNvSpPr>
          <p:nvPr>
            <p:ph type="body" sz="half" idx="13"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Tree>
    <p:extLst>
      <p:ext uri="{BB962C8B-B14F-4D97-AF65-F5344CB8AC3E}">
        <p14:creationId xmlns:p14="http://schemas.microsoft.com/office/powerpoint/2010/main" val="3181746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68A3FE-CA18-E546-947A-9838786A85AF}"/>
              </a:ext>
            </a:extLst>
          </p:cNvPr>
          <p:cNvSpPr>
            <a:spLocks noGrp="1"/>
          </p:cNvSpPr>
          <p:nvPr>
            <p:ph type="pic" idx="1"/>
          </p:nvPr>
        </p:nvSpPr>
        <p:spPr>
          <a:xfrm>
            <a:off x="0"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51298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C6C8BCD-C4EA-384F-BA88-D580083401C6}"/>
              </a:ext>
            </a:extLst>
          </p:cNvPr>
          <p:cNvSpPr>
            <a:spLocks noGrp="1"/>
          </p:cNvSpPr>
          <p:nvPr>
            <p:ph type="pic" idx="1"/>
          </p:nvPr>
        </p:nvSpPr>
        <p:spPr>
          <a:xfrm>
            <a:off x="0" y="2"/>
            <a:ext cx="12191999" cy="4310372"/>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2">
            <a:extLst>
              <a:ext uri="{FF2B5EF4-FFF2-40B4-BE49-F238E27FC236}">
                <a16:creationId xmlns:a16="http://schemas.microsoft.com/office/drawing/2014/main" id="{586889B9-6943-DE46-AC59-F29E2362894B}"/>
              </a:ext>
            </a:extLst>
          </p:cNvPr>
          <p:cNvSpPr>
            <a:spLocks noGrp="1"/>
          </p:cNvSpPr>
          <p:nvPr>
            <p:ph type="body" idx="11" hasCustomPrompt="1"/>
          </p:nvPr>
        </p:nvSpPr>
        <p:spPr>
          <a:xfrm>
            <a:off x="1066800" y="4707351"/>
            <a:ext cx="3081866" cy="358432"/>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8" name="Title 1">
            <a:extLst>
              <a:ext uri="{FF2B5EF4-FFF2-40B4-BE49-F238E27FC236}">
                <a16:creationId xmlns:a16="http://schemas.microsoft.com/office/drawing/2014/main" id="{74A793E2-59FB-D440-B01F-4ABABAE45CD6}"/>
              </a:ext>
            </a:extLst>
          </p:cNvPr>
          <p:cNvSpPr>
            <a:spLocks noGrp="1"/>
          </p:cNvSpPr>
          <p:nvPr>
            <p:ph type="title" hasCustomPrompt="1"/>
          </p:nvPr>
        </p:nvSpPr>
        <p:spPr>
          <a:xfrm>
            <a:off x="1066800" y="3459897"/>
            <a:ext cx="4676429" cy="658605"/>
          </a:xfrm>
        </p:spPr>
        <p:txBody>
          <a:bodyPr>
            <a:normAutofit/>
          </a:bodyPr>
          <a:lstStyle>
            <a:lvl1pPr>
              <a:defRPr sz="4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9" name="Text Placeholder 3">
            <a:extLst>
              <a:ext uri="{FF2B5EF4-FFF2-40B4-BE49-F238E27FC236}">
                <a16:creationId xmlns:a16="http://schemas.microsoft.com/office/drawing/2014/main" id="{2773202C-345B-FF44-B7FC-8867DFA69C70}"/>
              </a:ext>
            </a:extLst>
          </p:cNvPr>
          <p:cNvSpPr>
            <a:spLocks noGrp="1"/>
          </p:cNvSpPr>
          <p:nvPr>
            <p:ph type="body" sz="half" idx="2" hasCustomPrompt="1"/>
          </p:nvPr>
        </p:nvSpPr>
        <p:spPr>
          <a:xfrm>
            <a:off x="1066800" y="5235000"/>
            <a:ext cx="3081867" cy="623933"/>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a:t>
            </a:r>
          </a:p>
        </p:txBody>
      </p:sp>
      <p:sp>
        <p:nvSpPr>
          <p:cNvPr id="16" name="Text Placeholder 3">
            <a:extLst>
              <a:ext uri="{FF2B5EF4-FFF2-40B4-BE49-F238E27FC236}">
                <a16:creationId xmlns:a16="http://schemas.microsoft.com/office/drawing/2014/main" id="{FA40B182-D0A8-FB4D-B79E-3CD91FD5B7C0}"/>
              </a:ext>
            </a:extLst>
          </p:cNvPr>
          <p:cNvSpPr>
            <a:spLocks noGrp="1"/>
          </p:cNvSpPr>
          <p:nvPr>
            <p:ph type="body" sz="half" idx="14" hasCustomPrompt="1"/>
          </p:nvPr>
        </p:nvSpPr>
        <p:spPr>
          <a:xfrm>
            <a:off x="4555065" y="4707352"/>
            <a:ext cx="3081867" cy="1151582"/>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a:t>
            </a:r>
          </a:p>
        </p:txBody>
      </p:sp>
      <p:sp>
        <p:nvSpPr>
          <p:cNvPr id="17" name="Text Placeholder 3">
            <a:extLst>
              <a:ext uri="{FF2B5EF4-FFF2-40B4-BE49-F238E27FC236}">
                <a16:creationId xmlns:a16="http://schemas.microsoft.com/office/drawing/2014/main" id="{E7EF6C07-7027-DC47-9400-9F6A00B9825A}"/>
              </a:ext>
            </a:extLst>
          </p:cNvPr>
          <p:cNvSpPr>
            <a:spLocks noGrp="1"/>
          </p:cNvSpPr>
          <p:nvPr>
            <p:ph type="body" sz="half" idx="15" hasCustomPrompt="1"/>
          </p:nvPr>
        </p:nvSpPr>
        <p:spPr>
          <a:xfrm>
            <a:off x="8043330" y="4707351"/>
            <a:ext cx="3081867" cy="1151582"/>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a:t>
            </a:r>
          </a:p>
        </p:txBody>
      </p:sp>
      <p:sp>
        <p:nvSpPr>
          <p:cNvPr id="11" name="TextBox 10">
            <a:extLst>
              <a:ext uri="{FF2B5EF4-FFF2-40B4-BE49-F238E27FC236}">
                <a16:creationId xmlns:a16="http://schemas.microsoft.com/office/drawing/2014/main" id="{83279D6B-5970-794C-80FB-8C3FC9EB9139}"/>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Tree>
    <p:extLst>
      <p:ext uri="{BB962C8B-B14F-4D97-AF65-F5344CB8AC3E}">
        <p14:creationId xmlns:p14="http://schemas.microsoft.com/office/powerpoint/2010/main" val="4066015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D9CD3B-C794-2741-8E77-3155D0E4CE03}"/>
              </a:ext>
            </a:extLst>
          </p:cNvPr>
          <p:cNvSpPr/>
          <p:nvPr userDrawn="1"/>
        </p:nvSpPr>
        <p:spPr>
          <a:xfrm>
            <a:off x="1" y="0"/>
            <a:ext cx="6096000" cy="6858000"/>
          </a:xfrm>
          <a:prstGeom prst="rect">
            <a:avLst/>
          </a:prstGeom>
          <a:solidFill>
            <a:srgbClr val="E6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347"/>
              </a:solidFill>
            </a:endParaRPr>
          </a:p>
        </p:txBody>
      </p:sp>
      <p:sp>
        <p:nvSpPr>
          <p:cNvPr id="2" name="Title 1">
            <a:extLst>
              <a:ext uri="{FF2B5EF4-FFF2-40B4-BE49-F238E27FC236}">
                <a16:creationId xmlns:a16="http://schemas.microsoft.com/office/drawing/2014/main" id="{4FBA4E6A-6470-6949-8562-22062AB2D8E9}"/>
              </a:ext>
            </a:extLst>
          </p:cNvPr>
          <p:cNvSpPr>
            <a:spLocks noGrp="1"/>
          </p:cNvSpPr>
          <p:nvPr>
            <p:ph type="title" hasCustomPrompt="1"/>
          </p:nvPr>
        </p:nvSpPr>
        <p:spPr>
          <a:xfrm>
            <a:off x="1366080" y="1626028"/>
            <a:ext cx="4676429" cy="658605"/>
          </a:xfrm>
        </p:spPr>
        <p:txBody>
          <a:bodyPr>
            <a:normAutofit/>
          </a:bodyPr>
          <a:lstStyle>
            <a:lvl1pPr>
              <a:defRPr sz="4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0" name="Text Placeholder 2">
            <a:extLst>
              <a:ext uri="{FF2B5EF4-FFF2-40B4-BE49-F238E27FC236}">
                <a16:creationId xmlns:a16="http://schemas.microsoft.com/office/drawing/2014/main" id="{CB3CBEA2-3782-4740-8C94-46C408CCCC9A}"/>
              </a:ext>
            </a:extLst>
          </p:cNvPr>
          <p:cNvSpPr>
            <a:spLocks noGrp="1"/>
          </p:cNvSpPr>
          <p:nvPr>
            <p:ph type="body" idx="10" hasCustomPrompt="1"/>
          </p:nvPr>
        </p:nvSpPr>
        <p:spPr>
          <a:xfrm>
            <a:off x="1366080" y="2347162"/>
            <a:ext cx="4447829" cy="358432"/>
          </a:xfrm>
        </p:spPr>
        <p:txBody>
          <a:bodyPr anchor="b">
            <a:normAutofit/>
          </a:bodyPr>
          <a:lstStyle>
            <a:lvl1pPr marL="0" indent="0">
              <a:buNone/>
              <a:defRPr sz="1600" b="0" i="0" spc="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1 Here</a:t>
            </a:r>
          </a:p>
        </p:txBody>
      </p:sp>
      <p:sp>
        <p:nvSpPr>
          <p:cNvPr id="11" name="Content Placeholder 3">
            <a:extLst>
              <a:ext uri="{FF2B5EF4-FFF2-40B4-BE49-F238E27FC236}">
                <a16:creationId xmlns:a16="http://schemas.microsoft.com/office/drawing/2014/main" id="{8924A077-1675-DC4C-BD93-BB1A29DF3C50}"/>
              </a:ext>
            </a:extLst>
          </p:cNvPr>
          <p:cNvSpPr>
            <a:spLocks noGrp="1"/>
          </p:cNvSpPr>
          <p:nvPr>
            <p:ph sz="half" idx="11"/>
          </p:nvPr>
        </p:nvSpPr>
        <p:spPr>
          <a:xfrm>
            <a:off x="1366080" y="3104972"/>
            <a:ext cx="4447829" cy="3080716"/>
          </a:xfrm>
        </p:spPr>
        <p:txBody>
          <a:bodyPr>
            <a:normAutofit/>
          </a:bodyPr>
          <a:lstStyle>
            <a:lvl1pPr>
              <a:lnSpc>
                <a:spcPct val="150000"/>
              </a:lnSpc>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lnSpc>
                <a:spcPct val="150000"/>
              </a:lnSpc>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a:lnSpc>
                <a:spcPct val="150000"/>
              </a:lnSpc>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a:lnSpc>
                <a:spcPct val="150000"/>
              </a:lnSpc>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a:lnSpc>
                <a:spcPct val="150000"/>
              </a:lnSpc>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159AA501-47F8-9844-AEC9-7AC0F5B41337}"/>
              </a:ext>
            </a:extLst>
          </p:cNvPr>
          <p:cNvSpPr>
            <a:spLocks noGrp="1"/>
          </p:cNvSpPr>
          <p:nvPr>
            <p:ph type="body" idx="12" hasCustomPrompt="1"/>
          </p:nvPr>
        </p:nvSpPr>
        <p:spPr>
          <a:xfrm>
            <a:off x="6936868" y="2362810"/>
            <a:ext cx="4447829" cy="358432"/>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1 Here</a:t>
            </a:r>
          </a:p>
        </p:txBody>
      </p:sp>
      <p:sp>
        <p:nvSpPr>
          <p:cNvPr id="18" name="Content Placeholder 3">
            <a:extLst>
              <a:ext uri="{FF2B5EF4-FFF2-40B4-BE49-F238E27FC236}">
                <a16:creationId xmlns:a16="http://schemas.microsoft.com/office/drawing/2014/main" id="{0A0E46E0-502B-274B-9134-EDF1850C5AF2}"/>
              </a:ext>
            </a:extLst>
          </p:cNvPr>
          <p:cNvSpPr>
            <a:spLocks noGrp="1"/>
          </p:cNvSpPr>
          <p:nvPr>
            <p:ph sz="half" idx="13"/>
          </p:nvPr>
        </p:nvSpPr>
        <p:spPr>
          <a:xfrm>
            <a:off x="6936868" y="3120620"/>
            <a:ext cx="4447829" cy="3080716"/>
          </a:xfrm>
        </p:spPr>
        <p:txBody>
          <a:bodyPr/>
          <a:lstStyle>
            <a:lvl1pPr>
              <a:lnSpc>
                <a:spcPct val="150000"/>
              </a:lnSpc>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a:lnSpc>
                <a:spcPct val="150000"/>
              </a:lnSpc>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2pPr>
            <a:lvl3pPr>
              <a:lnSpc>
                <a:spcPct val="150000"/>
              </a:lnSpc>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3pPr>
            <a:lvl4pPr>
              <a:lnSpc>
                <a:spcPct val="150000"/>
              </a:lnSpc>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4pPr>
            <a:lvl5pPr>
              <a:lnSpc>
                <a:spcPct val="150000"/>
              </a:lnSpc>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B815A139-7B4B-D04C-A5CA-A443A3EC6C6D}"/>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5" name="Text Placeholder 2">
            <a:extLst>
              <a:ext uri="{FF2B5EF4-FFF2-40B4-BE49-F238E27FC236}">
                <a16:creationId xmlns:a16="http://schemas.microsoft.com/office/drawing/2014/main" id="{7CB88F1F-2A48-644C-A5C5-0E0209064468}"/>
              </a:ext>
            </a:extLst>
          </p:cNvPr>
          <p:cNvSpPr>
            <a:spLocks noGrp="1"/>
          </p:cNvSpPr>
          <p:nvPr>
            <p:ph type="body" idx="14"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2263260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AEB91B-E521-574C-A6CA-DB4B60836949}"/>
              </a:ext>
            </a:extLst>
          </p:cNvPr>
          <p:cNvSpPr/>
          <p:nvPr userDrawn="1"/>
        </p:nvSpPr>
        <p:spPr>
          <a:xfrm>
            <a:off x="0" y="199"/>
            <a:ext cx="12192000" cy="4154234"/>
          </a:xfrm>
          <a:prstGeom prst="rect">
            <a:avLst/>
          </a:prstGeom>
          <a:solidFill>
            <a:srgbClr val="3B3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30D96483-BB60-D842-900B-B113CD20D0E6}"/>
              </a:ext>
            </a:extLst>
          </p:cNvPr>
          <p:cNvGrpSpPr/>
          <p:nvPr userDrawn="1"/>
        </p:nvGrpSpPr>
        <p:grpSpPr>
          <a:xfrm>
            <a:off x="1879269" y="3301616"/>
            <a:ext cx="107092" cy="906019"/>
            <a:chOff x="1368697" y="2714367"/>
            <a:chExt cx="107092" cy="906019"/>
          </a:xfrm>
          <a:solidFill>
            <a:srgbClr val="EE784B"/>
          </a:solidFill>
        </p:grpSpPr>
        <p:cxnSp>
          <p:nvCxnSpPr>
            <p:cNvPr id="10" name="Straight Connector 9">
              <a:extLst>
                <a:ext uri="{FF2B5EF4-FFF2-40B4-BE49-F238E27FC236}">
                  <a16:creationId xmlns:a16="http://schemas.microsoft.com/office/drawing/2014/main" id="{FAB14411-0E44-CD49-B03D-75E73D36E0AD}"/>
                </a:ext>
              </a:extLst>
            </p:cNvPr>
            <p:cNvCxnSpPr/>
            <p:nvPr/>
          </p:nvCxnSpPr>
          <p:spPr>
            <a:xfrm>
              <a:off x="1420570" y="2767913"/>
              <a:ext cx="0" cy="85247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8B6E8EA-D641-CB43-BCE3-A7AB353E7904}"/>
                </a:ext>
              </a:extLst>
            </p:cNvPr>
            <p:cNvSpPr/>
            <p:nvPr/>
          </p:nvSpPr>
          <p:spPr>
            <a:xfrm>
              <a:off x="1368697" y="2714367"/>
              <a:ext cx="107092" cy="107092"/>
            </a:xfrm>
            <a:prstGeom prst="ellipse">
              <a:avLst/>
            </a:prstGeom>
            <a:solidFill>
              <a:srgbClr val="E7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44B8BF55-B1B0-0141-887E-6C67C4A61597}"/>
              </a:ext>
            </a:extLst>
          </p:cNvPr>
          <p:cNvGrpSpPr/>
          <p:nvPr userDrawn="1"/>
        </p:nvGrpSpPr>
        <p:grpSpPr>
          <a:xfrm>
            <a:off x="4676323" y="3301616"/>
            <a:ext cx="107092" cy="906019"/>
            <a:chOff x="1368697" y="2714367"/>
            <a:chExt cx="107092" cy="906019"/>
          </a:xfrm>
          <a:solidFill>
            <a:srgbClr val="EE784B"/>
          </a:solidFill>
        </p:grpSpPr>
        <p:cxnSp>
          <p:nvCxnSpPr>
            <p:cNvPr id="15" name="Straight Connector 14">
              <a:extLst>
                <a:ext uri="{FF2B5EF4-FFF2-40B4-BE49-F238E27FC236}">
                  <a16:creationId xmlns:a16="http://schemas.microsoft.com/office/drawing/2014/main" id="{0FD0ADCC-BDA4-E84C-9368-D443A8C1C0C0}"/>
                </a:ext>
              </a:extLst>
            </p:cNvPr>
            <p:cNvCxnSpPr/>
            <p:nvPr/>
          </p:nvCxnSpPr>
          <p:spPr>
            <a:xfrm>
              <a:off x="1420570" y="2767913"/>
              <a:ext cx="0" cy="85247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58F237B-6A88-CC47-9A9E-B015266A20A3}"/>
                </a:ext>
              </a:extLst>
            </p:cNvPr>
            <p:cNvSpPr/>
            <p:nvPr/>
          </p:nvSpPr>
          <p:spPr>
            <a:xfrm>
              <a:off x="1368697" y="2714367"/>
              <a:ext cx="107092" cy="107092"/>
            </a:xfrm>
            <a:prstGeom prst="ellipse">
              <a:avLst/>
            </a:prstGeom>
            <a:solidFill>
              <a:srgbClr val="E7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534C41AB-1FCC-AC4A-9585-BE993BAA62E8}"/>
              </a:ext>
            </a:extLst>
          </p:cNvPr>
          <p:cNvGrpSpPr/>
          <p:nvPr userDrawn="1"/>
        </p:nvGrpSpPr>
        <p:grpSpPr>
          <a:xfrm>
            <a:off x="7479531" y="3301616"/>
            <a:ext cx="107092" cy="906019"/>
            <a:chOff x="1368697" y="2714367"/>
            <a:chExt cx="107092" cy="906019"/>
          </a:xfrm>
          <a:solidFill>
            <a:srgbClr val="EE784B"/>
          </a:solidFill>
        </p:grpSpPr>
        <p:cxnSp>
          <p:nvCxnSpPr>
            <p:cNvPr id="20" name="Straight Connector 19">
              <a:extLst>
                <a:ext uri="{FF2B5EF4-FFF2-40B4-BE49-F238E27FC236}">
                  <a16:creationId xmlns:a16="http://schemas.microsoft.com/office/drawing/2014/main" id="{61CB801A-6925-404D-A852-F21542A9377B}"/>
                </a:ext>
              </a:extLst>
            </p:cNvPr>
            <p:cNvCxnSpPr/>
            <p:nvPr/>
          </p:nvCxnSpPr>
          <p:spPr>
            <a:xfrm>
              <a:off x="1420570" y="2767913"/>
              <a:ext cx="0" cy="85247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8F10F38-89D9-4241-B6BE-EC76D454EE18}"/>
                </a:ext>
              </a:extLst>
            </p:cNvPr>
            <p:cNvSpPr/>
            <p:nvPr/>
          </p:nvSpPr>
          <p:spPr>
            <a:xfrm>
              <a:off x="1368697" y="2714367"/>
              <a:ext cx="107092" cy="107092"/>
            </a:xfrm>
            <a:prstGeom prst="ellipse">
              <a:avLst/>
            </a:prstGeom>
            <a:solidFill>
              <a:srgbClr val="E7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3D4529D0-A71A-CB4D-ACCF-5F683288B267}"/>
              </a:ext>
            </a:extLst>
          </p:cNvPr>
          <p:cNvGrpSpPr/>
          <p:nvPr userDrawn="1"/>
        </p:nvGrpSpPr>
        <p:grpSpPr>
          <a:xfrm>
            <a:off x="10281595" y="3301616"/>
            <a:ext cx="107092" cy="906019"/>
            <a:chOff x="1368697" y="2714367"/>
            <a:chExt cx="107092" cy="906019"/>
          </a:xfrm>
          <a:solidFill>
            <a:srgbClr val="EE784B"/>
          </a:solidFill>
        </p:grpSpPr>
        <p:cxnSp>
          <p:nvCxnSpPr>
            <p:cNvPr id="25" name="Straight Connector 24">
              <a:extLst>
                <a:ext uri="{FF2B5EF4-FFF2-40B4-BE49-F238E27FC236}">
                  <a16:creationId xmlns:a16="http://schemas.microsoft.com/office/drawing/2014/main" id="{31146CBF-1BF3-674E-98E4-0B4C9C3B06E9}"/>
                </a:ext>
              </a:extLst>
            </p:cNvPr>
            <p:cNvCxnSpPr/>
            <p:nvPr/>
          </p:nvCxnSpPr>
          <p:spPr>
            <a:xfrm>
              <a:off x="1420570" y="2767913"/>
              <a:ext cx="0" cy="85247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DF92536-5F8B-E94A-BA20-0D3C0E184690}"/>
                </a:ext>
              </a:extLst>
            </p:cNvPr>
            <p:cNvSpPr/>
            <p:nvPr/>
          </p:nvSpPr>
          <p:spPr>
            <a:xfrm>
              <a:off x="1368697" y="2714367"/>
              <a:ext cx="107092" cy="107092"/>
            </a:xfrm>
            <a:prstGeom prst="ellipse">
              <a:avLst/>
            </a:prstGeom>
            <a:solidFill>
              <a:srgbClr val="E7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itle 1">
            <a:extLst>
              <a:ext uri="{FF2B5EF4-FFF2-40B4-BE49-F238E27FC236}">
                <a16:creationId xmlns:a16="http://schemas.microsoft.com/office/drawing/2014/main" id="{450506D1-5A76-BC4F-8EF7-35EB3841EAB0}"/>
              </a:ext>
            </a:extLst>
          </p:cNvPr>
          <p:cNvSpPr>
            <a:spLocks noGrp="1"/>
          </p:cNvSpPr>
          <p:nvPr>
            <p:ph type="title" hasCustomPrompt="1"/>
          </p:nvPr>
        </p:nvSpPr>
        <p:spPr>
          <a:xfrm>
            <a:off x="0" y="1273689"/>
            <a:ext cx="12192000" cy="658605"/>
          </a:xfrm>
        </p:spPr>
        <p:txBody>
          <a:bodyPr>
            <a:normAutofit/>
          </a:bodyPr>
          <a:lstStyle>
            <a:lvl1pPr algn="ctr">
              <a:defRPr sz="4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Timeline</a:t>
            </a:r>
          </a:p>
        </p:txBody>
      </p:sp>
      <p:sp>
        <p:nvSpPr>
          <p:cNvPr id="33" name="Text Placeholder 2">
            <a:extLst>
              <a:ext uri="{FF2B5EF4-FFF2-40B4-BE49-F238E27FC236}">
                <a16:creationId xmlns:a16="http://schemas.microsoft.com/office/drawing/2014/main" id="{3B7D2D00-7743-2543-ABE3-1CED8B091A27}"/>
              </a:ext>
            </a:extLst>
          </p:cNvPr>
          <p:cNvSpPr>
            <a:spLocks noGrp="1"/>
          </p:cNvSpPr>
          <p:nvPr>
            <p:ph type="body" idx="12" hasCustomPrompt="1"/>
          </p:nvPr>
        </p:nvSpPr>
        <p:spPr>
          <a:xfrm>
            <a:off x="1069743" y="2745731"/>
            <a:ext cx="1722796" cy="296235"/>
          </a:xfrm>
        </p:spPr>
        <p:txBody>
          <a:bodyPr anchor="b">
            <a:noAutofit/>
          </a:bodyPr>
          <a:lstStyle>
            <a:lvl1pPr marL="0" indent="0" algn="ctr">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2018</a:t>
            </a:r>
          </a:p>
        </p:txBody>
      </p:sp>
      <p:sp>
        <p:nvSpPr>
          <p:cNvPr id="34" name="Text Placeholder 2">
            <a:extLst>
              <a:ext uri="{FF2B5EF4-FFF2-40B4-BE49-F238E27FC236}">
                <a16:creationId xmlns:a16="http://schemas.microsoft.com/office/drawing/2014/main" id="{8AF118CA-26B6-BF42-8BA4-8F9131E91B05}"/>
              </a:ext>
            </a:extLst>
          </p:cNvPr>
          <p:cNvSpPr>
            <a:spLocks noGrp="1"/>
          </p:cNvSpPr>
          <p:nvPr>
            <p:ph type="body" idx="13" hasCustomPrompt="1"/>
          </p:nvPr>
        </p:nvSpPr>
        <p:spPr>
          <a:xfrm>
            <a:off x="3862282" y="2742922"/>
            <a:ext cx="1722796" cy="296235"/>
          </a:xfrm>
        </p:spPr>
        <p:txBody>
          <a:bodyPr anchor="b">
            <a:noAutofit/>
          </a:bodyPr>
          <a:lstStyle>
            <a:lvl1pPr marL="0" indent="0" algn="ctr">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2019</a:t>
            </a:r>
          </a:p>
        </p:txBody>
      </p:sp>
      <p:sp>
        <p:nvSpPr>
          <p:cNvPr id="35" name="Text Placeholder 2">
            <a:extLst>
              <a:ext uri="{FF2B5EF4-FFF2-40B4-BE49-F238E27FC236}">
                <a16:creationId xmlns:a16="http://schemas.microsoft.com/office/drawing/2014/main" id="{A757410C-7E67-624F-817D-4E82F2A1DB03}"/>
              </a:ext>
            </a:extLst>
          </p:cNvPr>
          <p:cNvSpPr>
            <a:spLocks noGrp="1"/>
          </p:cNvSpPr>
          <p:nvPr>
            <p:ph type="body" idx="14" hasCustomPrompt="1"/>
          </p:nvPr>
        </p:nvSpPr>
        <p:spPr>
          <a:xfrm>
            <a:off x="6670005" y="2742921"/>
            <a:ext cx="1722796" cy="296235"/>
          </a:xfrm>
        </p:spPr>
        <p:txBody>
          <a:bodyPr anchor="b">
            <a:noAutofit/>
          </a:bodyPr>
          <a:lstStyle>
            <a:lvl1pPr marL="0" indent="0" algn="ctr">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2020</a:t>
            </a:r>
          </a:p>
        </p:txBody>
      </p:sp>
      <p:sp>
        <p:nvSpPr>
          <p:cNvPr id="36" name="Text Placeholder 2">
            <a:extLst>
              <a:ext uri="{FF2B5EF4-FFF2-40B4-BE49-F238E27FC236}">
                <a16:creationId xmlns:a16="http://schemas.microsoft.com/office/drawing/2014/main" id="{36840306-FB10-DB46-9E6C-98F8ED1EB1E6}"/>
              </a:ext>
            </a:extLst>
          </p:cNvPr>
          <p:cNvSpPr>
            <a:spLocks noGrp="1"/>
          </p:cNvSpPr>
          <p:nvPr>
            <p:ph type="body" idx="15" hasCustomPrompt="1"/>
          </p:nvPr>
        </p:nvSpPr>
        <p:spPr>
          <a:xfrm>
            <a:off x="9477728" y="2807140"/>
            <a:ext cx="1722796" cy="296235"/>
          </a:xfrm>
        </p:spPr>
        <p:txBody>
          <a:bodyPr anchor="b">
            <a:noAutofit/>
          </a:bodyPr>
          <a:lstStyle>
            <a:lvl1pPr marL="0" indent="0" algn="ctr">
              <a:buNone/>
              <a:defRPr sz="2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2021</a:t>
            </a:r>
          </a:p>
        </p:txBody>
      </p:sp>
      <p:sp>
        <p:nvSpPr>
          <p:cNvPr id="37" name="Text Placeholder 3">
            <a:extLst>
              <a:ext uri="{FF2B5EF4-FFF2-40B4-BE49-F238E27FC236}">
                <a16:creationId xmlns:a16="http://schemas.microsoft.com/office/drawing/2014/main" id="{7CA75415-C547-AE46-8BCF-7E779EBEE09C}"/>
              </a:ext>
            </a:extLst>
          </p:cNvPr>
          <p:cNvSpPr>
            <a:spLocks noGrp="1"/>
          </p:cNvSpPr>
          <p:nvPr>
            <p:ph type="body" sz="half" idx="16" hasCustomPrompt="1"/>
          </p:nvPr>
        </p:nvSpPr>
        <p:spPr>
          <a:xfrm>
            <a:off x="763856" y="4596714"/>
            <a:ext cx="2322263" cy="1170513"/>
          </a:xfrm>
        </p:spPr>
        <p:txBody>
          <a:bodyPr>
            <a:normAutofit/>
          </a:bodyPr>
          <a:lstStyle>
            <a:lvl1pPr marL="0" indent="0" algn="ctr">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28" name="Text Placeholder 3">
            <a:extLst>
              <a:ext uri="{FF2B5EF4-FFF2-40B4-BE49-F238E27FC236}">
                <a16:creationId xmlns:a16="http://schemas.microsoft.com/office/drawing/2014/main" id="{6FCABEB7-4F4D-CF4F-988E-588556DCAB98}"/>
              </a:ext>
            </a:extLst>
          </p:cNvPr>
          <p:cNvSpPr>
            <a:spLocks noGrp="1"/>
          </p:cNvSpPr>
          <p:nvPr>
            <p:ph type="body" sz="half" idx="17" hasCustomPrompt="1"/>
          </p:nvPr>
        </p:nvSpPr>
        <p:spPr>
          <a:xfrm>
            <a:off x="3562548" y="4596714"/>
            <a:ext cx="2322263" cy="1170513"/>
          </a:xfrm>
        </p:spPr>
        <p:txBody>
          <a:bodyPr>
            <a:normAutofit/>
          </a:bodyPr>
          <a:lstStyle>
            <a:lvl1pPr marL="0" indent="0" algn="ctr">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29" name="Text Placeholder 3">
            <a:extLst>
              <a:ext uri="{FF2B5EF4-FFF2-40B4-BE49-F238E27FC236}">
                <a16:creationId xmlns:a16="http://schemas.microsoft.com/office/drawing/2014/main" id="{3B03DAF8-9AD7-4643-A7E6-4F176AB3D467}"/>
              </a:ext>
            </a:extLst>
          </p:cNvPr>
          <p:cNvSpPr>
            <a:spLocks noGrp="1"/>
          </p:cNvSpPr>
          <p:nvPr>
            <p:ph type="body" sz="half" idx="18" hasCustomPrompt="1"/>
          </p:nvPr>
        </p:nvSpPr>
        <p:spPr>
          <a:xfrm>
            <a:off x="6370271" y="4596714"/>
            <a:ext cx="2322263" cy="1170513"/>
          </a:xfrm>
        </p:spPr>
        <p:txBody>
          <a:bodyPr>
            <a:normAutofit/>
          </a:bodyPr>
          <a:lstStyle>
            <a:lvl1pPr marL="0" indent="0" algn="ctr">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30" name="Text Placeholder 3">
            <a:extLst>
              <a:ext uri="{FF2B5EF4-FFF2-40B4-BE49-F238E27FC236}">
                <a16:creationId xmlns:a16="http://schemas.microsoft.com/office/drawing/2014/main" id="{9389EF18-72FD-6C4A-84D2-9E0AAA4EBAEA}"/>
              </a:ext>
            </a:extLst>
          </p:cNvPr>
          <p:cNvSpPr>
            <a:spLocks noGrp="1"/>
          </p:cNvSpPr>
          <p:nvPr>
            <p:ph type="body" sz="half" idx="19" hasCustomPrompt="1"/>
          </p:nvPr>
        </p:nvSpPr>
        <p:spPr>
          <a:xfrm>
            <a:off x="9181205" y="4596714"/>
            <a:ext cx="2322263" cy="1170513"/>
          </a:xfrm>
        </p:spPr>
        <p:txBody>
          <a:bodyPr>
            <a:normAutofit/>
          </a:bodyPr>
          <a:lstStyle>
            <a:lvl1pPr marL="0" indent="0" algn="ctr">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39" name="TextBox 38">
            <a:extLst>
              <a:ext uri="{FF2B5EF4-FFF2-40B4-BE49-F238E27FC236}">
                <a16:creationId xmlns:a16="http://schemas.microsoft.com/office/drawing/2014/main" id="{8CCB31B3-02FB-AC4D-A037-6501222B3812}"/>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40" name="Text Placeholder 2">
            <a:extLst>
              <a:ext uri="{FF2B5EF4-FFF2-40B4-BE49-F238E27FC236}">
                <a16:creationId xmlns:a16="http://schemas.microsoft.com/office/drawing/2014/main" id="{826196AA-C802-9448-A32C-1AC4C1BC08EE}"/>
              </a:ext>
            </a:extLst>
          </p:cNvPr>
          <p:cNvSpPr>
            <a:spLocks noGrp="1"/>
          </p:cNvSpPr>
          <p:nvPr>
            <p:ph type="body" idx="20"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2319289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92E43F-D114-EA4C-8429-A358579FAAD2}"/>
              </a:ext>
            </a:extLst>
          </p:cNvPr>
          <p:cNvSpPr/>
          <p:nvPr userDrawn="1"/>
        </p:nvSpPr>
        <p:spPr>
          <a:xfrm>
            <a:off x="-67056" y="2404717"/>
            <a:ext cx="12326112" cy="4532796"/>
          </a:xfrm>
          <a:prstGeom prst="rect">
            <a:avLst/>
          </a:prstGeom>
          <a:solidFill>
            <a:srgbClr val="1A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7" name="Text Placeholder 2">
            <a:extLst>
              <a:ext uri="{FF2B5EF4-FFF2-40B4-BE49-F238E27FC236}">
                <a16:creationId xmlns:a16="http://schemas.microsoft.com/office/drawing/2014/main" id="{99375AD1-4FFB-C04D-9131-F812EFC95ED3}"/>
              </a:ext>
            </a:extLst>
          </p:cNvPr>
          <p:cNvSpPr>
            <a:spLocks noGrp="1"/>
          </p:cNvSpPr>
          <p:nvPr>
            <p:ph type="body" idx="12" hasCustomPrompt="1"/>
          </p:nvPr>
        </p:nvSpPr>
        <p:spPr>
          <a:xfrm>
            <a:off x="1136994" y="2860771"/>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1 </a:t>
            </a:r>
          </a:p>
        </p:txBody>
      </p:sp>
      <p:sp>
        <p:nvSpPr>
          <p:cNvPr id="18" name="Text Placeholder 3">
            <a:extLst>
              <a:ext uri="{FF2B5EF4-FFF2-40B4-BE49-F238E27FC236}">
                <a16:creationId xmlns:a16="http://schemas.microsoft.com/office/drawing/2014/main" id="{52FA0B4E-13C4-8C44-9F13-3CD1B734F062}"/>
              </a:ext>
            </a:extLst>
          </p:cNvPr>
          <p:cNvSpPr>
            <a:spLocks noGrp="1"/>
          </p:cNvSpPr>
          <p:nvPr>
            <p:ph type="body" sz="half" idx="16" hasCustomPrompt="1"/>
          </p:nvPr>
        </p:nvSpPr>
        <p:spPr>
          <a:xfrm>
            <a:off x="1136994" y="3170145"/>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19" name="Text Placeholder 2">
            <a:extLst>
              <a:ext uri="{FF2B5EF4-FFF2-40B4-BE49-F238E27FC236}">
                <a16:creationId xmlns:a16="http://schemas.microsoft.com/office/drawing/2014/main" id="{F3948217-9624-E24E-9AF7-64014D37A15F}"/>
              </a:ext>
            </a:extLst>
          </p:cNvPr>
          <p:cNvSpPr>
            <a:spLocks noGrp="1"/>
          </p:cNvSpPr>
          <p:nvPr>
            <p:ph type="body" idx="17" hasCustomPrompt="1"/>
          </p:nvPr>
        </p:nvSpPr>
        <p:spPr>
          <a:xfrm>
            <a:off x="4905412" y="2860771"/>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2 </a:t>
            </a:r>
          </a:p>
        </p:txBody>
      </p:sp>
      <p:sp>
        <p:nvSpPr>
          <p:cNvPr id="21" name="Text Placeholder 2">
            <a:extLst>
              <a:ext uri="{FF2B5EF4-FFF2-40B4-BE49-F238E27FC236}">
                <a16:creationId xmlns:a16="http://schemas.microsoft.com/office/drawing/2014/main" id="{E3E0A941-6A8A-2E42-AC03-3BEE27F47786}"/>
              </a:ext>
            </a:extLst>
          </p:cNvPr>
          <p:cNvSpPr>
            <a:spLocks noGrp="1"/>
          </p:cNvSpPr>
          <p:nvPr>
            <p:ph type="body" idx="19" hasCustomPrompt="1"/>
          </p:nvPr>
        </p:nvSpPr>
        <p:spPr>
          <a:xfrm>
            <a:off x="8864764" y="2860771"/>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3 </a:t>
            </a:r>
          </a:p>
        </p:txBody>
      </p:sp>
      <p:sp>
        <p:nvSpPr>
          <p:cNvPr id="23" name="Text Placeholder 2">
            <a:extLst>
              <a:ext uri="{FF2B5EF4-FFF2-40B4-BE49-F238E27FC236}">
                <a16:creationId xmlns:a16="http://schemas.microsoft.com/office/drawing/2014/main" id="{39002637-EE18-AD43-97F9-5FEE6F5737BE}"/>
              </a:ext>
            </a:extLst>
          </p:cNvPr>
          <p:cNvSpPr>
            <a:spLocks noGrp="1"/>
          </p:cNvSpPr>
          <p:nvPr>
            <p:ph type="body" idx="21" hasCustomPrompt="1"/>
          </p:nvPr>
        </p:nvSpPr>
        <p:spPr>
          <a:xfrm>
            <a:off x="1136994" y="4549124"/>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4 </a:t>
            </a:r>
          </a:p>
        </p:txBody>
      </p:sp>
      <p:sp>
        <p:nvSpPr>
          <p:cNvPr id="25" name="Text Placeholder 2">
            <a:extLst>
              <a:ext uri="{FF2B5EF4-FFF2-40B4-BE49-F238E27FC236}">
                <a16:creationId xmlns:a16="http://schemas.microsoft.com/office/drawing/2014/main" id="{B44CA121-0E67-9A40-B3B6-520C07F8DAD5}"/>
              </a:ext>
            </a:extLst>
          </p:cNvPr>
          <p:cNvSpPr>
            <a:spLocks noGrp="1"/>
          </p:cNvSpPr>
          <p:nvPr>
            <p:ph type="body" idx="23" hasCustomPrompt="1"/>
          </p:nvPr>
        </p:nvSpPr>
        <p:spPr>
          <a:xfrm>
            <a:off x="4905412" y="4547567"/>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5 </a:t>
            </a:r>
          </a:p>
        </p:txBody>
      </p:sp>
      <p:sp>
        <p:nvSpPr>
          <p:cNvPr id="27" name="Text Placeholder 2">
            <a:extLst>
              <a:ext uri="{FF2B5EF4-FFF2-40B4-BE49-F238E27FC236}">
                <a16:creationId xmlns:a16="http://schemas.microsoft.com/office/drawing/2014/main" id="{A11C2555-79E1-C04B-97B1-A83CA8248DA5}"/>
              </a:ext>
            </a:extLst>
          </p:cNvPr>
          <p:cNvSpPr>
            <a:spLocks noGrp="1"/>
          </p:cNvSpPr>
          <p:nvPr>
            <p:ph type="body" idx="25" hasCustomPrompt="1"/>
          </p:nvPr>
        </p:nvSpPr>
        <p:spPr>
          <a:xfrm>
            <a:off x="8864764" y="4546010"/>
            <a:ext cx="1722796" cy="296235"/>
          </a:xfrm>
        </p:spPr>
        <p:txBody>
          <a:bodyPr anchor="b">
            <a:noAutofit/>
          </a:bodyPr>
          <a:lstStyle>
            <a:lvl1pPr marL="0" indent="0" algn="l">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Subject 6 </a:t>
            </a:r>
          </a:p>
        </p:txBody>
      </p:sp>
      <p:sp>
        <p:nvSpPr>
          <p:cNvPr id="30" name="Text Placeholder 2">
            <a:extLst>
              <a:ext uri="{FF2B5EF4-FFF2-40B4-BE49-F238E27FC236}">
                <a16:creationId xmlns:a16="http://schemas.microsoft.com/office/drawing/2014/main" id="{5C6850D0-7194-4B41-9AC7-D6EB5091DB48}"/>
              </a:ext>
            </a:extLst>
          </p:cNvPr>
          <p:cNvSpPr>
            <a:spLocks noGrp="1"/>
          </p:cNvSpPr>
          <p:nvPr>
            <p:ph type="body" idx="27" hasCustomPrompt="1"/>
          </p:nvPr>
        </p:nvSpPr>
        <p:spPr>
          <a:xfrm>
            <a:off x="974699" y="1714254"/>
            <a:ext cx="2918067" cy="358432"/>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1" name="Title 1">
            <a:extLst>
              <a:ext uri="{FF2B5EF4-FFF2-40B4-BE49-F238E27FC236}">
                <a16:creationId xmlns:a16="http://schemas.microsoft.com/office/drawing/2014/main" id="{3258520E-59FA-5048-AC76-07ED9E5F771B}"/>
              </a:ext>
            </a:extLst>
          </p:cNvPr>
          <p:cNvSpPr>
            <a:spLocks noGrp="1"/>
          </p:cNvSpPr>
          <p:nvPr>
            <p:ph type="title" hasCustomPrompt="1"/>
          </p:nvPr>
        </p:nvSpPr>
        <p:spPr>
          <a:xfrm>
            <a:off x="974699" y="1021575"/>
            <a:ext cx="4676429" cy="658605"/>
          </a:xfrm>
        </p:spPr>
        <p:txBody>
          <a:bodyPr>
            <a:normAutofit/>
          </a:bodyPr>
          <a:lstStyle>
            <a:lvl1pPr>
              <a:defRPr sz="4000" b="0" i="0">
                <a:solidFill>
                  <a:srgbClr val="1A3754"/>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33" name="Text Placeholder 3">
            <a:extLst>
              <a:ext uri="{FF2B5EF4-FFF2-40B4-BE49-F238E27FC236}">
                <a16:creationId xmlns:a16="http://schemas.microsoft.com/office/drawing/2014/main" id="{A88AB33A-3CE6-F74A-945C-9A915632D29A}"/>
              </a:ext>
            </a:extLst>
          </p:cNvPr>
          <p:cNvSpPr>
            <a:spLocks noGrp="1"/>
          </p:cNvSpPr>
          <p:nvPr>
            <p:ph type="body" sz="half" idx="28" hasCustomPrompt="1"/>
          </p:nvPr>
        </p:nvSpPr>
        <p:spPr>
          <a:xfrm>
            <a:off x="4905412" y="3172593"/>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34" name="Text Placeholder 3">
            <a:extLst>
              <a:ext uri="{FF2B5EF4-FFF2-40B4-BE49-F238E27FC236}">
                <a16:creationId xmlns:a16="http://schemas.microsoft.com/office/drawing/2014/main" id="{8ADDBFE5-79AC-BC47-9D2D-7EBBBF5EB433}"/>
              </a:ext>
            </a:extLst>
          </p:cNvPr>
          <p:cNvSpPr>
            <a:spLocks noGrp="1"/>
          </p:cNvSpPr>
          <p:nvPr>
            <p:ph type="body" sz="half" idx="29" hasCustomPrompt="1"/>
          </p:nvPr>
        </p:nvSpPr>
        <p:spPr>
          <a:xfrm>
            <a:off x="8885924" y="3175988"/>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38" name="Text Placeholder 3">
            <a:extLst>
              <a:ext uri="{FF2B5EF4-FFF2-40B4-BE49-F238E27FC236}">
                <a16:creationId xmlns:a16="http://schemas.microsoft.com/office/drawing/2014/main" id="{CC56D183-F691-5549-9EE5-FF19BFCBF6F3}"/>
              </a:ext>
            </a:extLst>
          </p:cNvPr>
          <p:cNvSpPr>
            <a:spLocks noGrp="1"/>
          </p:cNvSpPr>
          <p:nvPr>
            <p:ph type="body" sz="half" idx="30" hasCustomPrompt="1"/>
          </p:nvPr>
        </p:nvSpPr>
        <p:spPr>
          <a:xfrm>
            <a:off x="1136994" y="4858846"/>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39" name="Text Placeholder 3">
            <a:extLst>
              <a:ext uri="{FF2B5EF4-FFF2-40B4-BE49-F238E27FC236}">
                <a16:creationId xmlns:a16="http://schemas.microsoft.com/office/drawing/2014/main" id="{C8DFC537-F285-4048-ACFA-5303546D1115}"/>
              </a:ext>
            </a:extLst>
          </p:cNvPr>
          <p:cNvSpPr>
            <a:spLocks noGrp="1"/>
          </p:cNvSpPr>
          <p:nvPr>
            <p:ph type="body" sz="half" idx="31" hasCustomPrompt="1"/>
          </p:nvPr>
        </p:nvSpPr>
        <p:spPr>
          <a:xfrm>
            <a:off x="4905412" y="4857289"/>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40" name="Text Placeholder 3">
            <a:extLst>
              <a:ext uri="{FF2B5EF4-FFF2-40B4-BE49-F238E27FC236}">
                <a16:creationId xmlns:a16="http://schemas.microsoft.com/office/drawing/2014/main" id="{6F273BB2-1F9A-CB4F-A26F-8DAFB1BC1167}"/>
              </a:ext>
            </a:extLst>
          </p:cNvPr>
          <p:cNvSpPr>
            <a:spLocks noGrp="1"/>
          </p:cNvSpPr>
          <p:nvPr>
            <p:ph type="body" sz="half" idx="32" hasCustomPrompt="1"/>
          </p:nvPr>
        </p:nvSpPr>
        <p:spPr>
          <a:xfrm>
            <a:off x="8885924" y="4855732"/>
            <a:ext cx="2322263" cy="968980"/>
          </a:xfrm>
        </p:spPr>
        <p:txBody>
          <a:bodyPr>
            <a:normAutofit/>
          </a:bodyPr>
          <a:lstStyle>
            <a:lvl1pPr marL="0" indent="0" algn="l">
              <a:lnSpc>
                <a:spcPct val="150000"/>
              </a:lnSpc>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p>
        </p:txBody>
      </p:sp>
      <p:sp>
        <p:nvSpPr>
          <p:cNvPr id="22" name="Text Placeholder 2">
            <a:extLst>
              <a:ext uri="{FF2B5EF4-FFF2-40B4-BE49-F238E27FC236}">
                <a16:creationId xmlns:a16="http://schemas.microsoft.com/office/drawing/2014/main" id="{D0DE8069-EFDF-D149-BC60-01EDD9F2E214}"/>
              </a:ext>
            </a:extLst>
          </p:cNvPr>
          <p:cNvSpPr>
            <a:spLocks noGrp="1"/>
          </p:cNvSpPr>
          <p:nvPr>
            <p:ph type="body" idx="33"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
        <p:nvSpPr>
          <p:cNvPr id="24" name="TextBox 23">
            <a:extLst>
              <a:ext uri="{FF2B5EF4-FFF2-40B4-BE49-F238E27FC236}">
                <a16:creationId xmlns:a16="http://schemas.microsoft.com/office/drawing/2014/main" id="{F9FD5F86-3F17-6944-8764-EB00F15904D6}"/>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Tree>
    <p:extLst>
      <p:ext uri="{BB962C8B-B14F-4D97-AF65-F5344CB8AC3E}">
        <p14:creationId xmlns:p14="http://schemas.microsoft.com/office/powerpoint/2010/main" val="2080421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DD5258-1596-C94D-91CE-DD6B1F286623}"/>
              </a:ext>
            </a:extLst>
          </p:cNvPr>
          <p:cNvSpPr>
            <a:spLocks noGrp="1"/>
          </p:cNvSpPr>
          <p:nvPr>
            <p:ph type="pic" idx="1"/>
          </p:nvPr>
        </p:nvSpPr>
        <p:spPr>
          <a:xfrm>
            <a:off x="1385047" y="1579094"/>
            <a:ext cx="2528047" cy="24214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Picture Placeholder 2">
            <a:extLst>
              <a:ext uri="{FF2B5EF4-FFF2-40B4-BE49-F238E27FC236}">
                <a16:creationId xmlns:a16="http://schemas.microsoft.com/office/drawing/2014/main" id="{B99ECAB8-2555-9441-B934-F4E00FDB2EFD}"/>
              </a:ext>
            </a:extLst>
          </p:cNvPr>
          <p:cNvSpPr>
            <a:spLocks noGrp="1"/>
          </p:cNvSpPr>
          <p:nvPr>
            <p:ph type="pic" idx="10"/>
          </p:nvPr>
        </p:nvSpPr>
        <p:spPr>
          <a:xfrm>
            <a:off x="4921623" y="1579094"/>
            <a:ext cx="2528047" cy="24214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Picture Placeholder 2">
            <a:extLst>
              <a:ext uri="{FF2B5EF4-FFF2-40B4-BE49-F238E27FC236}">
                <a16:creationId xmlns:a16="http://schemas.microsoft.com/office/drawing/2014/main" id="{A000ECA1-9358-3B4B-871E-2551484DF8E5}"/>
              </a:ext>
            </a:extLst>
          </p:cNvPr>
          <p:cNvSpPr>
            <a:spLocks noGrp="1"/>
          </p:cNvSpPr>
          <p:nvPr>
            <p:ph type="pic" idx="11"/>
          </p:nvPr>
        </p:nvSpPr>
        <p:spPr>
          <a:xfrm>
            <a:off x="8431305" y="1579094"/>
            <a:ext cx="2528047" cy="24214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4223CE83-0EB2-0D40-824E-9FBC365A5A52}"/>
              </a:ext>
            </a:extLst>
          </p:cNvPr>
          <p:cNvSpPr>
            <a:spLocks noGrp="1"/>
          </p:cNvSpPr>
          <p:nvPr>
            <p:ph type="body" sz="half" idx="16" hasCustomPrompt="1"/>
          </p:nvPr>
        </p:nvSpPr>
        <p:spPr>
          <a:xfrm>
            <a:off x="1385047" y="4484297"/>
            <a:ext cx="2528047" cy="1170513"/>
          </a:xfrm>
        </p:spPr>
        <p:txBody>
          <a:bodyPr>
            <a:normAutofit/>
          </a:bodyPr>
          <a:lstStyle>
            <a:lvl1pPr marL="0" indent="0" algn="ctr">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10" name="Text Placeholder 3">
            <a:extLst>
              <a:ext uri="{FF2B5EF4-FFF2-40B4-BE49-F238E27FC236}">
                <a16:creationId xmlns:a16="http://schemas.microsoft.com/office/drawing/2014/main" id="{C2CC1D64-A55D-774D-9658-E38753D80167}"/>
              </a:ext>
            </a:extLst>
          </p:cNvPr>
          <p:cNvSpPr>
            <a:spLocks noGrp="1"/>
          </p:cNvSpPr>
          <p:nvPr>
            <p:ph type="body" sz="half" idx="17" hasCustomPrompt="1"/>
          </p:nvPr>
        </p:nvSpPr>
        <p:spPr>
          <a:xfrm>
            <a:off x="4921623" y="4484296"/>
            <a:ext cx="2528047" cy="1170513"/>
          </a:xfrm>
        </p:spPr>
        <p:txBody>
          <a:bodyPr>
            <a:normAutofit/>
          </a:bodyPr>
          <a:lstStyle>
            <a:lvl1pPr marL="0" indent="0" algn="ctr">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11" name="Text Placeholder 3">
            <a:extLst>
              <a:ext uri="{FF2B5EF4-FFF2-40B4-BE49-F238E27FC236}">
                <a16:creationId xmlns:a16="http://schemas.microsoft.com/office/drawing/2014/main" id="{625FDA35-DAF9-9E49-8EAA-CEF37CD2DB10}"/>
              </a:ext>
            </a:extLst>
          </p:cNvPr>
          <p:cNvSpPr>
            <a:spLocks noGrp="1"/>
          </p:cNvSpPr>
          <p:nvPr>
            <p:ph type="body" sz="half" idx="18" hasCustomPrompt="1"/>
          </p:nvPr>
        </p:nvSpPr>
        <p:spPr>
          <a:xfrm>
            <a:off x="8431305" y="4485595"/>
            <a:ext cx="2528047" cy="1170513"/>
          </a:xfrm>
        </p:spPr>
        <p:txBody>
          <a:bodyPr>
            <a:normAutofit/>
          </a:bodyPr>
          <a:lstStyle>
            <a:lvl1pPr marL="0" indent="0" algn="ctr">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a:t>
            </a:r>
          </a:p>
        </p:txBody>
      </p:sp>
      <p:sp>
        <p:nvSpPr>
          <p:cNvPr id="12" name="TextBox 11">
            <a:extLst>
              <a:ext uri="{FF2B5EF4-FFF2-40B4-BE49-F238E27FC236}">
                <a16:creationId xmlns:a16="http://schemas.microsoft.com/office/drawing/2014/main" id="{14F757C1-958D-854A-BDA8-EA165BFA18D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287998C1-40A6-DE4F-A90C-59C2C6CC705D}"/>
              </a:ext>
            </a:extLst>
          </p:cNvPr>
          <p:cNvSpPr>
            <a:spLocks noGrp="1"/>
          </p:cNvSpPr>
          <p:nvPr>
            <p:ph type="body" idx="33"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331019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E6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9" name="Picture 8">
            <a:extLst>
              <a:ext uri="{FF2B5EF4-FFF2-40B4-BE49-F238E27FC236}">
                <a16:creationId xmlns:a16="http://schemas.microsoft.com/office/drawing/2014/main" id="{AEB04E8B-6A13-A944-8CA2-E75B138FA0E5}"/>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0" name="Text Placeholder 2">
            <a:extLst>
              <a:ext uri="{FF2B5EF4-FFF2-40B4-BE49-F238E27FC236}">
                <a16:creationId xmlns:a16="http://schemas.microsoft.com/office/drawing/2014/main" id="{B2DF89A4-32A1-DC48-BCD7-87D29EEFC7F2}"/>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1" name="Text Placeholder 2">
            <a:extLst>
              <a:ext uri="{FF2B5EF4-FFF2-40B4-BE49-F238E27FC236}">
                <a16:creationId xmlns:a16="http://schemas.microsoft.com/office/drawing/2014/main" id="{ABD0BD92-76DC-B442-AA41-BABDDFF76213}"/>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186198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1A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9" name="Picture 8">
            <a:extLst>
              <a:ext uri="{FF2B5EF4-FFF2-40B4-BE49-F238E27FC236}">
                <a16:creationId xmlns:a16="http://schemas.microsoft.com/office/drawing/2014/main" id="{9FB3FEC8-03E6-7046-A8CB-175900817AD2}"/>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0" name="Text Placeholder 2">
            <a:extLst>
              <a:ext uri="{FF2B5EF4-FFF2-40B4-BE49-F238E27FC236}">
                <a16:creationId xmlns:a16="http://schemas.microsoft.com/office/drawing/2014/main" id="{A0C2BEC5-73A6-AD46-8088-5AD21F788E55}"/>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1" name="Text Placeholder 2">
            <a:extLst>
              <a:ext uri="{FF2B5EF4-FFF2-40B4-BE49-F238E27FC236}">
                <a16:creationId xmlns:a16="http://schemas.microsoft.com/office/drawing/2014/main" id="{B4989AB1-9DEF-2B4A-B56E-C7253DC94ACA}"/>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166369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F9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9" name="Picture 8">
            <a:extLst>
              <a:ext uri="{FF2B5EF4-FFF2-40B4-BE49-F238E27FC236}">
                <a16:creationId xmlns:a16="http://schemas.microsoft.com/office/drawing/2014/main" id="{76E3F32E-B840-4049-9DC5-17AC6E3E10CE}"/>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0" name="Text Placeholder 2">
            <a:extLst>
              <a:ext uri="{FF2B5EF4-FFF2-40B4-BE49-F238E27FC236}">
                <a16:creationId xmlns:a16="http://schemas.microsoft.com/office/drawing/2014/main" id="{684502D1-A842-2749-A055-CE43A30D6099}"/>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1" name="Text Placeholder 2">
            <a:extLst>
              <a:ext uri="{FF2B5EF4-FFF2-40B4-BE49-F238E27FC236}">
                <a16:creationId xmlns:a16="http://schemas.microsoft.com/office/drawing/2014/main" id="{D3FD2F35-804F-4A4D-9476-9AE4761FC3C2}"/>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118728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3B3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9" name="Picture 8">
            <a:extLst>
              <a:ext uri="{FF2B5EF4-FFF2-40B4-BE49-F238E27FC236}">
                <a16:creationId xmlns:a16="http://schemas.microsoft.com/office/drawing/2014/main" id="{B2EE62BD-3387-7F4D-9B9C-B9B1FF4489B6}"/>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0" name="Text Placeholder 2">
            <a:extLst>
              <a:ext uri="{FF2B5EF4-FFF2-40B4-BE49-F238E27FC236}">
                <a16:creationId xmlns:a16="http://schemas.microsoft.com/office/drawing/2014/main" id="{1C3EF810-8C67-B842-B99B-AABE9C15F4D1}"/>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1" name="Text Placeholder 2">
            <a:extLst>
              <a:ext uri="{FF2B5EF4-FFF2-40B4-BE49-F238E27FC236}">
                <a16:creationId xmlns:a16="http://schemas.microsoft.com/office/drawing/2014/main" id="{0DB52224-A02A-B24B-9011-A57D959D3315}"/>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3030617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83578-4DF5-DA4F-AD03-B9F0ECF07F45}"/>
              </a:ext>
            </a:extLst>
          </p:cNvPr>
          <p:cNvSpPr/>
          <p:nvPr userDrawn="1"/>
        </p:nvSpPr>
        <p:spPr>
          <a:xfrm>
            <a:off x="0" y="0"/>
            <a:ext cx="11016762" cy="6858000"/>
          </a:xfrm>
          <a:prstGeom prst="rect">
            <a:avLst/>
          </a:prstGeom>
          <a:solidFill>
            <a:srgbClr val="79B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6092"/>
              </a:solidFill>
            </a:endParaRPr>
          </a:p>
        </p:txBody>
      </p:sp>
      <p:sp>
        <p:nvSpPr>
          <p:cNvPr id="14" name="Title 1">
            <a:extLst>
              <a:ext uri="{FF2B5EF4-FFF2-40B4-BE49-F238E27FC236}">
                <a16:creationId xmlns:a16="http://schemas.microsoft.com/office/drawing/2014/main" id="{344DFE30-D6DA-514A-B615-806962DC49D7}"/>
              </a:ext>
            </a:extLst>
          </p:cNvPr>
          <p:cNvSpPr>
            <a:spLocks noGrp="1"/>
          </p:cNvSpPr>
          <p:nvPr>
            <p:ph type="title" hasCustomPrompt="1"/>
          </p:nvPr>
        </p:nvSpPr>
        <p:spPr>
          <a:xfrm rot="5400000">
            <a:off x="9266166" y="2436882"/>
            <a:ext cx="4676429" cy="658605"/>
          </a:xfrm>
        </p:spPr>
        <p:txBody>
          <a:bodyPr>
            <a:normAutofit/>
          </a:bodyPr>
          <a:lstStyle>
            <a:lvl1pPr>
              <a:defRPr sz="28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Section Break</a:t>
            </a:r>
          </a:p>
        </p:txBody>
      </p:sp>
      <p:sp>
        <p:nvSpPr>
          <p:cNvPr id="7" name="TextBox 6">
            <a:extLst>
              <a:ext uri="{FF2B5EF4-FFF2-40B4-BE49-F238E27FC236}">
                <a16:creationId xmlns:a16="http://schemas.microsoft.com/office/drawing/2014/main" id="{AE3D8ED1-1220-4144-8550-A939662FE3B3}"/>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chemeClr val="bg1"/>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pic>
        <p:nvPicPr>
          <p:cNvPr id="9" name="Picture 8">
            <a:extLst>
              <a:ext uri="{FF2B5EF4-FFF2-40B4-BE49-F238E27FC236}">
                <a16:creationId xmlns:a16="http://schemas.microsoft.com/office/drawing/2014/main" id="{B2EE62BD-3387-7F4D-9B9C-B9B1FF4489B6}"/>
              </a:ext>
            </a:extLst>
          </p:cNvPr>
          <p:cNvPicPr>
            <a:picLocks noChangeAspect="1"/>
          </p:cNvPicPr>
          <p:nvPr userDrawn="1"/>
        </p:nvPicPr>
        <p:blipFill>
          <a:blip r:embed="rId2">
            <a:alphaModFix amt="20000"/>
          </a:blip>
          <a:stretch>
            <a:fillRect/>
          </a:stretch>
        </p:blipFill>
        <p:spPr>
          <a:xfrm>
            <a:off x="3183463" y="2416857"/>
            <a:ext cx="4483424" cy="2024286"/>
          </a:xfrm>
          <a:prstGeom prst="rect">
            <a:avLst/>
          </a:prstGeom>
        </p:spPr>
      </p:pic>
      <p:sp>
        <p:nvSpPr>
          <p:cNvPr id="10" name="Text Placeholder 2">
            <a:extLst>
              <a:ext uri="{FF2B5EF4-FFF2-40B4-BE49-F238E27FC236}">
                <a16:creationId xmlns:a16="http://schemas.microsoft.com/office/drawing/2014/main" id="{1C3EF810-8C67-B842-B99B-AABE9C15F4D1}"/>
              </a:ext>
            </a:extLst>
          </p:cNvPr>
          <p:cNvSpPr>
            <a:spLocks noGrp="1"/>
          </p:cNvSpPr>
          <p:nvPr>
            <p:ph type="body" idx="11" hasCustomPrompt="1"/>
          </p:nvPr>
        </p:nvSpPr>
        <p:spPr>
          <a:xfrm>
            <a:off x="525213" y="427970"/>
            <a:ext cx="1722796" cy="296235"/>
          </a:xfrm>
        </p:spPr>
        <p:txBody>
          <a:bodyPr anchor="b">
            <a:normAutofit/>
          </a:bodyPr>
          <a:lstStyle>
            <a:lvl1pPr marL="0" indent="0">
              <a:buNone/>
              <a:defRPr sz="10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a:t>
            </a:r>
          </a:p>
        </p:txBody>
      </p:sp>
      <p:sp>
        <p:nvSpPr>
          <p:cNvPr id="11" name="Text Placeholder 2">
            <a:extLst>
              <a:ext uri="{FF2B5EF4-FFF2-40B4-BE49-F238E27FC236}">
                <a16:creationId xmlns:a16="http://schemas.microsoft.com/office/drawing/2014/main" id="{0DB52224-A02A-B24B-9011-A57D959D3315}"/>
              </a:ext>
            </a:extLst>
          </p:cNvPr>
          <p:cNvSpPr>
            <a:spLocks noGrp="1"/>
          </p:cNvSpPr>
          <p:nvPr>
            <p:ph type="body" idx="12" hasCustomPrompt="1"/>
          </p:nvPr>
        </p:nvSpPr>
        <p:spPr>
          <a:xfrm>
            <a:off x="525213" y="1004057"/>
            <a:ext cx="1722796" cy="296235"/>
          </a:xfrm>
        </p:spPr>
        <p:txBody>
          <a:bodyPr anchor="b">
            <a:noAutofit/>
          </a:bodyPr>
          <a:lstStyle>
            <a:lvl1pPr marL="0" indent="0">
              <a:buNone/>
              <a:defRPr sz="4000" b="1" i="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01 </a:t>
            </a:r>
          </a:p>
        </p:txBody>
      </p:sp>
    </p:spTree>
    <p:extLst>
      <p:ext uri="{BB962C8B-B14F-4D97-AF65-F5344CB8AC3E}">
        <p14:creationId xmlns:p14="http://schemas.microsoft.com/office/powerpoint/2010/main" val="3985485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1A3754"/>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412269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17471C2-1B71-8D4B-AD5B-0246B53007E6}"/>
              </a:ext>
            </a:extLst>
          </p:cNvPr>
          <p:cNvSpPr>
            <a:spLocks noGrp="1"/>
          </p:cNvSpPr>
          <p:nvPr>
            <p:ph type="body" idx="11" hasCustomPrompt="1"/>
          </p:nvPr>
        </p:nvSpPr>
        <p:spPr>
          <a:xfrm>
            <a:off x="1386611" y="2161924"/>
            <a:ext cx="3932236" cy="325848"/>
          </a:xfrm>
        </p:spPr>
        <p:txBody>
          <a:bodyPr anchor="b">
            <a:normAutofit/>
          </a:bodyPr>
          <a:lstStyle>
            <a:lvl1pPr marL="0" indent="0">
              <a:buNone/>
              <a:defRPr sz="1600" b="0" i="0" spc="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Here</a:t>
            </a:r>
          </a:p>
        </p:txBody>
      </p:sp>
      <p:sp>
        <p:nvSpPr>
          <p:cNvPr id="3" name="Picture Placeholder 2">
            <a:extLst>
              <a:ext uri="{FF2B5EF4-FFF2-40B4-BE49-F238E27FC236}">
                <a16:creationId xmlns:a16="http://schemas.microsoft.com/office/drawing/2014/main" id="{FA3F3852-CE9F-7848-AE49-E83C9863420C}"/>
              </a:ext>
            </a:extLst>
          </p:cNvPr>
          <p:cNvSpPr>
            <a:spLocks noGrp="1"/>
          </p:cNvSpPr>
          <p:nvPr>
            <p:ph type="pic" idx="10" hasCustomPrompt="1"/>
          </p:nvPr>
        </p:nvSpPr>
        <p:spPr>
          <a:xfrm>
            <a:off x="6354501" y="0"/>
            <a:ext cx="58374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9" name="Title 1">
            <a:extLst>
              <a:ext uri="{FF2B5EF4-FFF2-40B4-BE49-F238E27FC236}">
                <a16:creationId xmlns:a16="http://schemas.microsoft.com/office/drawing/2014/main" id="{519DEDBC-A7D5-2D49-9202-8E2026817579}"/>
              </a:ext>
            </a:extLst>
          </p:cNvPr>
          <p:cNvSpPr>
            <a:spLocks noGrp="1"/>
          </p:cNvSpPr>
          <p:nvPr>
            <p:ph type="title" hasCustomPrompt="1"/>
          </p:nvPr>
        </p:nvSpPr>
        <p:spPr>
          <a:xfrm>
            <a:off x="974699" y="1552346"/>
            <a:ext cx="4676429" cy="358432"/>
          </a:xfrm>
        </p:spPr>
        <p:txBody>
          <a:bodyPr>
            <a:normAutofit/>
          </a:bodyPr>
          <a:lstStyle>
            <a:lvl1pPr>
              <a:defRPr sz="4000" b="0" i="0">
                <a:solidFill>
                  <a:srgbClr val="2A93BF"/>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dirty="0"/>
              <a:t>Header</a:t>
            </a:r>
          </a:p>
        </p:txBody>
      </p:sp>
      <p:sp>
        <p:nvSpPr>
          <p:cNvPr id="16" name="Text Placeholder 3">
            <a:extLst>
              <a:ext uri="{FF2B5EF4-FFF2-40B4-BE49-F238E27FC236}">
                <a16:creationId xmlns:a16="http://schemas.microsoft.com/office/drawing/2014/main" id="{79E87C84-0FEB-604B-A0BA-990D74A37AA2}"/>
              </a:ext>
            </a:extLst>
          </p:cNvPr>
          <p:cNvSpPr>
            <a:spLocks noGrp="1"/>
          </p:cNvSpPr>
          <p:nvPr>
            <p:ph type="body" sz="half" idx="2" hasCustomPrompt="1"/>
          </p:nvPr>
        </p:nvSpPr>
        <p:spPr>
          <a:xfrm>
            <a:off x="1386681" y="2738919"/>
            <a:ext cx="3932237" cy="3013198"/>
          </a:xfrm>
        </p:spPr>
        <p:txBody>
          <a:bodyPr>
            <a:normAutofit/>
          </a:bodyPr>
          <a:lstStyle>
            <a:lvl1pPr marL="0" indent="0">
              <a:lnSpc>
                <a:spcPct val="150000"/>
              </a:lnSpc>
              <a:buNone/>
              <a:defRPr sz="1200" b="0" i="0">
                <a:solidFill>
                  <a:srgbClr val="35342F"/>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50000"/>
              </a:lnSpc>
            </a:pPr>
            <a:r>
              <a:rPr lang="en-US" sz="1200" dirty="0">
                <a:latin typeface="Gibson Book" pitchFamily="2" charset="77"/>
                <a:ea typeface="Gill Sans" charset="0"/>
                <a:cs typeface="Arial" panose="020B0604020202020204" pitchFamily="34" charset="0"/>
              </a:rPr>
              <a:t>Lorem ipsum dolor sit </a:t>
            </a:r>
            <a:r>
              <a:rPr lang="en-US" sz="1200" dirty="0" err="1">
                <a:latin typeface="Gibson Book" pitchFamily="2" charset="77"/>
                <a:ea typeface="Gill Sans" charset="0"/>
                <a:cs typeface="Arial" panose="020B0604020202020204" pitchFamily="34" charset="0"/>
              </a:rPr>
              <a:t>amet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consectetur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adipiscing</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vestibulum, nisi non </a:t>
            </a:r>
            <a:r>
              <a:rPr lang="en-US" sz="1200" dirty="0" err="1">
                <a:latin typeface="Gibson Book" pitchFamily="2" charset="77"/>
                <a:ea typeface="Gill Sans" charset="0"/>
                <a:cs typeface="Arial" panose="020B0604020202020204" pitchFamily="34" charset="0"/>
              </a:rPr>
              <a:t>volutpat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sagittis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lectus</a:t>
            </a:r>
            <a:r>
              <a:rPr lang="en-US" sz="1200" dirty="0">
                <a:latin typeface="Gibson Book" pitchFamily="2" charset="77"/>
                <a:ea typeface="Gill Sans" charset="0"/>
                <a:cs typeface="Arial" panose="020B0604020202020204" pitchFamily="34" charset="0"/>
              </a:rPr>
              <a:t> magna </a:t>
            </a:r>
            <a:r>
              <a:rPr lang="en-US" sz="1200" dirty="0" err="1">
                <a:latin typeface="Gibson Book" pitchFamily="2" charset="77"/>
                <a:ea typeface="Gill Sans" charset="0"/>
                <a:cs typeface="Arial" panose="020B0604020202020204" pitchFamily="34" charset="0"/>
              </a:rPr>
              <a:t>facilisis</a:t>
            </a:r>
            <a:r>
              <a:rPr lang="en-US" sz="1200" dirty="0">
                <a:latin typeface="Gibson Book" pitchFamily="2" charset="77"/>
                <a:ea typeface="Gill Sans" charset="0"/>
                <a:cs typeface="Arial" panose="020B0604020202020204" pitchFamily="34" charset="0"/>
              </a:rPr>
              <a:t> nisi, vel gravida </a:t>
            </a:r>
            <a:r>
              <a:rPr lang="en-US" sz="1200" dirty="0" err="1">
                <a:latin typeface="Gibson Book" pitchFamily="2" charset="77"/>
                <a:ea typeface="Gill Sans" charset="0"/>
                <a:cs typeface="Arial" panose="020B0604020202020204" pitchFamily="34" charset="0"/>
              </a:rPr>
              <a:t>odio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eu</a:t>
            </a:r>
            <a:r>
              <a:rPr lang="en-US" sz="1200" dirty="0">
                <a:latin typeface="Gibson Book" pitchFamily="2" charset="77"/>
                <a:ea typeface="Gill Sans" charset="0"/>
                <a:cs typeface="Arial" panose="020B0604020202020204" pitchFamily="34" charset="0"/>
              </a:rPr>
              <a:t> diam. Morbi </a:t>
            </a:r>
            <a:r>
              <a:rPr lang="en-US" sz="1200" dirty="0" err="1">
                <a:latin typeface="Gibson Book" pitchFamily="2" charset="77"/>
                <a:ea typeface="Gill Sans" charset="0"/>
                <a:cs typeface="Arial" panose="020B0604020202020204" pitchFamily="34" charset="0"/>
              </a:rPr>
              <a:t>interdum</a:t>
            </a:r>
            <a:r>
              <a:rPr lang="en-US" sz="1200" dirty="0">
                <a:latin typeface="Gibson Book" pitchFamily="2" charset="77"/>
                <a:ea typeface="Gill Sans" charset="0"/>
                <a:cs typeface="Arial" panose="020B0604020202020204" pitchFamily="34" charset="0"/>
              </a:rPr>
              <a:t> libero et auctor </a:t>
            </a:r>
            <a:r>
              <a:rPr lang="en-US" sz="1200" dirty="0" err="1">
                <a:latin typeface="Gibson Book" pitchFamily="2" charset="77"/>
                <a:ea typeface="Gill Sans" charset="0"/>
                <a:cs typeface="Arial" panose="020B0604020202020204" pitchFamily="34" charset="0"/>
              </a:rPr>
              <a:t>luctus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facilisi</a:t>
            </a:r>
            <a:r>
              <a:rPr lang="en-US" sz="1200" dirty="0">
                <a:latin typeface="Gibson Book" pitchFamily="2" charset="77"/>
                <a:ea typeface="Gill Sans" charset="0"/>
                <a:cs typeface="Arial" panose="020B0604020202020204" pitchFamily="34" charset="0"/>
              </a:rPr>
              <a:t>. Maecenas sed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Praesent</a:t>
            </a:r>
            <a:r>
              <a:rPr lang="en-US" sz="1200" dirty="0">
                <a:latin typeface="Gibson Book" pitchFamily="2" charset="77"/>
                <a:ea typeface="Gill Sans" charset="0"/>
                <a:cs typeface="Arial" panose="020B0604020202020204" pitchFamily="34" charset="0"/>
              </a:rPr>
              <a:t> a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enim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Nulla</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velit</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commodo</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tortor</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eget</a:t>
            </a:r>
            <a:r>
              <a:rPr lang="en-US" sz="1200" dirty="0">
                <a:latin typeface="Gibson Book" pitchFamily="2" charset="77"/>
                <a:ea typeface="Gill Sans" charset="0"/>
                <a:cs typeface="Arial" panose="020B0604020202020204" pitchFamily="34" charset="0"/>
              </a:rPr>
              <a:t>, tempus </a:t>
            </a:r>
            <a:r>
              <a:rPr lang="en-US" sz="1200" dirty="0" err="1">
                <a:latin typeface="Gibson Book" pitchFamily="2" charset="77"/>
                <a:ea typeface="Gill Sans" charset="0"/>
                <a:cs typeface="Arial" panose="020B0604020202020204" pitchFamily="34" charset="0"/>
              </a:rPr>
              <a:t>quam</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Phasellus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venenatis</a:t>
            </a:r>
            <a:r>
              <a:rPr lang="en-US" sz="1200" dirty="0">
                <a:latin typeface="Gibson Book" pitchFamily="2" charset="77"/>
                <a:ea typeface="Gill Sans" charset="0"/>
                <a:cs typeface="Arial" panose="020B0604020202020204" pitchFamily="34" charset="0"/>
              </a:rPr>
              <a:t> magna vitae ex </a:t>
            </a:r>
            <a:r>
              <a:rPr lang="en-US" sz="1200" dirty="0" err="1">
                <a:latin typeface="Gibson Book" pitchFamily="2" charset="77"/>
                <a:ea typeface="Gill Sans" charset="0"/>
                <a:cs typeface="Arial" panose="020B0604020202020204" pitchFamily="34" charset="0"/>
              </a:rPr>
              <a:t>ultrices</a:t>
            </a:r>
            <a:r>
              <a:rPr lang="en-US" sz="1200" dirty="0">
                <a:latin typeface="Gibson Book" pitchFamily="2" charset="77"/>
                <a:ea typeface="Gill Sans" charset="0"/>
                <a:cs typeface="Arial" panose="020B0604020202020204" pitchFamily="34" charset="0"/>
              </a:rPr>
              <a:t> </a:t>
            </a:r>
            <a:r>
              <a:rPr lang="en-US" sz="1200" dirty="0" err="1">
                <a:latin typeface="Gibson Book" pitchFamily="2" charset="77"/>
                <a:ea typeface="Gill Sans" charset="0"/>
                <a:cs typeface="Arial" panose="020B0604020202020204" pitchFamily="34" charset="0"/>
              </a:rPr>
              <a:t>ullamcorper</a:t>
            </a:r>
            <a:r>
              <a:rPr lang="en-US" sz="1200" dirty="0">
                <a:latin typeface="Gibson Book" pitchFamily="2" charset="77"/>
                <a:ea typeface="Gill Sans" charset="0"/>
                <a:cs typeface="Arial" panose="020B0604020202020204" pitchFamily="34" charset="0"/>
              </a:rPr>
              <a:t>. Vestibulum id ligula vel dui porta dictum in non ipsum libero et auctor .</a:t>
            </a:r>
          </a:p>
        </p:txBody>
      </p:sp>
      <p:sp>
        <p:nvSpPr>
          <p:cNvPr id="12" name="TextBox 11">
            <a:extLst>
              <a:ext uri="{FF2B5EF4-FFF2-40B4-BE49-F238E27FC236}">
                <a16:creationId xmlns:a16="http://schemas.microsoft.com/office/drawing/2014/main" id="{EC6144A8-9375-AB42-8018-09A2CA0881AA}"/>
              </a:ext>
            </a:extLst>
          </p:cNvPr>
          <p:cNvSpPr txBox="1"/>
          <p:nvPr userDrawn="1"/>
        </p:nvSpPr>
        <p:spPr>
          <a:xfrm>
            <a:off x="525213" y="6133794"/>
            <a:ext cx="4156958" cy="300210"/>
          </a:xfrm>
          <a:prstGeom prst="rect">
            <a:avLst/>
          </a:prstGeom>
          <a:noFill/>
        </p:spPr>
        <p:txBody>
          <a:bodyPr wrap="square" rtlCol="0">
            <a:spAutoFit/>
          </a:bodyPr>
          <a:lstStyle/>
          <a:p>
            <a:pPr algn="l">
              <a:lnSpc>
                <a:spcPct val="150000"/>
              </a:lnSpc>
            </a:pPr>
            <a:r>
              <a:rPr lang="en-US" sz="1000" b="0" i="0" dirty="0">
                <a:solidFill>
                  <a:srgbClr val="35342F"/>
                </a:solidFill>
                <a:latin typeface="Roboto Thin" panose="02000000000000000000" pitchFamily="2" charset="0"/>
                <a:ea typeface="Roboto Thin" panose="02000000000000000000" pitchFamily="2" charset="0"/>
                <a:cs typeface="Roboto Thin" panose="02000000000000000000" pitchFamily="2" charset="0"/>
              </a:rPr>
              <a:t>Nevada Department of Motor Vehicles</a:t>
            </a:r>
          </a:p>
        </p:txBody>
      </p:sp>
      <p:sp>
        <p:nvSpPr>
          <p:cNvPr id="13" name="Text Placeholder 2">
            <a:extLst>
              <a:ext uri="{FF2B5EF4-FFF2-40B4-BE49-F238E27FC236}">
                <a16:creationId xmlns:a16="http://schemas.microsoft.com/office/drawing/2014/main" id="{55BAA809-2982-3144-BA7E-FCD5918EA364}"/>
              </a:ext>
            </a:extLst>
          </p:cNvPr>
          <p:cNvSpPr>
            <a:spLocks noGrp="1"/>
          </p:cNvSpPr>
          <p:nvPr>
            <p:ph type="body" idx="12" hasCustomPrompt="1"/>
          </p:nvPr>
        </p:nvSpPr>
        <p:spPr>
          <a:xfrm>
            <a:off x="525213" y="427970"/>
            <a:ext cx="1722796" cy="296235"/>
          </a:xfrm>
        </p:spPr>
        <p:txBody>
          <a:bodyPr anchor="b">
            <a:normAutofit/>
          </a:bodyPr>
          <a:lstStyle>
            <a:lvl1pPr marL="0" indent="0">
              <a:buNone/>
              <a:defRPr sz="1000" b="0" i="0">
                <a:solidFill>
                  <a:srgbClr val="35342F"/>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01</a:t>
            </a:r>
          </a:p>
        </p:txBody>
      </p:sp>
    </p:spTree>
    <p:extLst>
      <p:ext uri="{BB962C8B-B14F-4D97-AF65-F5344CB8AC3E}">
        <p14:creationId xmlns:p14="http://schemas.microsoft.com/office/powerpoint/2010/main" val="451406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67150-A1B5-7446-86D4-CFA022CCD0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6618FA5-D571-FE4F-9E94-60765ECAA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A462AE-3EFA-1F42-9AA2-2193E8528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D5BA4-CC98-7D4B-9647-BE8AA8AA119C}" type="datetimeFigureOut">
              <a:rPr lang="en-US" smtClean="0"/>
              <a:t>8/12/2022</a:t>
            </a:fld>
            <a:endParaRPr lang="en-US" dirty="0"/>
          </a:p>
        </p:txBody>
      </p:sp>
      <p:sp>
        <p:nvSpPr>
          <p:cNvPr id="5" name="Footer Placeholder 4">
            <a:extLst>
              <a:ext uri="{FF2B5EF4-FFF2-40B4-BE49-F238E27FC236}">
                <a16:creationId xmlns:a16="http://schemas.microsoft.com/office/drawing/2014/main" id="{E7262B36-1EDF-F74C-BE43-10B857EF2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2144F6-24BE-8C44-859A-1C3AC02C1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E8B3F-6200-9344-AAB3-D2EC019439EE}" type="slidenum">
              <a:rPr lang="en-US" smtClean="0"/>
              <a:t>‹#›</a:t>
            </a:fld>
            <a:endParaRPr lang="en-US" dirty="0"/>
          </a:p>
        </p:txBody>
      </p:sp>
    </p:spTree>
    <p:extLst>
      <p:ext uri="{BB962C8B-B14F-4D97-AF65-F5344CB8AC3E}">
        <p14:creationId xmlns:p14="http://schemas.microsoft.com/office/powerpoint/2010/main" val="300456930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5" r:id="rId3"/>
    <p:sldLayoutId id="2147483666" r:id="rId4"/>
    <p:sldLayoutId id="2147483667" r:id="rId5"/>
    <p:sldLayoutId id="2147483668" r:id="rId6"/>
    <p:sldLayoutId id="2147483677" r:id="rId7"/>
    <p:sldLayoutId id="2147483657" r:id="rId8"/>
    <p:sldLayoutId id="2147483669" r:id="rId9"/>
    <p:sldLayoutId id="2147483670" r:id="rId10"/>
    <p:sldLayoutId id="2147483671" r:id="rId11"/>
    <p:sldLayoutId id="2147483672" r:id="rId12"/>
    <p:sldLayoutId id="2147483678" r:id="rId13"/>
    <p:sldLayoutId id="2147483655" r:id="rId14"/>
    <p:sldLayoutId id="2147483652" r:id="rId15"/>
    <p:sldLayoutId id="2147483673" r:id="rId16"/>
    <p:sldLayoutId id="2147483674" r:id="rId17"/>
    <p:sldLayoutId id="2147483675" r:id="rId18"/>
    <p:sldLayoutId id="2147483676" r:id="rId19"/>
    <p:sldLayoutId id="2147483679" r:id="rId20"/>
    <p:sldLayoutId id="2147483654" r:id="rId21"/>
    <p:sldLayoutId id="2147483664" r:id="rId22"/>
    <p:sldLayoutId id="2147483653" r:id="rId23"/>
    <p:sldLayoutId id="2147483662" r:id="rId24"/>
    <p:sldLayoutId id="2147483663" r:id="rId25"/>
    <p:sldLayoutId id="2147483660" r:id="rId26"/>
  </p:sldLayoutIdLst>
  <p:txStyles>
    <p:titleStyle>
      <a:lvl1pPr algn="l" defTabSz="914400" rtl="0" eaLnBrk="1" latinLnBrk="0" hangingPunct="1">
        <a:lnSpc>
          <a:spcPct val="90000"/>
        </a:lnSpc>
        <a:spcBef>
          <a:spcPct val="0"/>
        </a:spcBef>
        <a:buNone/>
        <a:defRPr sz="4400" kern="1200">
          <a:solidFill>
            <a:schemeClr val="tx1"/>
          </a:solidFill>
          <a:latin typeface="Gibso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74B7A-EC93-084F-B25B-0BE62C1ACA2F}"/>
              </a:ext>
            </a:extLst>
          </p:cNvPr>
          <p:cNvSpPr>
            <a:spLocks noGrp="1"/>
          </p:cNvSpPr>
          <p:nvPr>
            <p:ph type="body" idx="11"/>
          </p:nvPr>
        </p:nvSpPr>
        <p:spPr>
          <a:xfrm>
            <a:off x="1135733" y="3763517"/>
            <a:ext cx="6997614" cy="608934"/>
          </a:xfrm>
        </p:spPr>
        <p:txBody>
          <a:bodyPr>
            <a:normAutofit fontScale="92500" lnSpcReduction="20000"/>
          </a:bodyPr>
          <a:lstStyle/>
          <a:p>
            <a:r>
              <a:rPr lang="en-US" dirty="0"/>
              <a:t>State</a:t>
            </a:r>
            <a:r>
              <a:rPr lang="en-US" dirty="0">
                <a:latin typeface="Roboto Medium" panose="02000000000000000000" pitchFamily="2" charset="0"/>
                <a:ea typeface="Roboto Medium" panose="02000000000000000000" pitchFamily="2" charset="0"/>
                <a:cs typeface="Roboto Medium" panose="02000000000000000000" pitchFamily="2" charset="0"/>
              </a:rPr>
              <a:t> Public Works Board</a:t>
            </a:r>
          </a:p>
          <a:p>
            <a:r>
              <a:rPr lang="en-US" dirty="0"/>
              <a:t>August 24, 2022</a:t>
            </a:r>
            <a:endParaRPr lang="en-US" dirty="0">
              <a:latin typeface="Roboto Medium" panose="02000000000000000000" pitchFamily="2" charset="0"/>
              <a:ea typeface="Roboto Medium" panose="02000000000000000000" pitchFamily="2" charset="0"/>
              <a:cs typeface="Roboto Medium" panose="02000000000000000000" pitchFamily="2" charset="0"/>
            </a:endParaRPr>
          </a:p>
        </p:txBody>
      </p:sp>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9978437" cy="608935"/>
          </a:xfrm>
        </p:spPr>
        <p:txBody>
          <a:bodyPr/>
          <a:lstStyle/>
          <a:p>
            <a:r>
              <a:rPr lang="en-US" sz="4800" dirty="0"/>
              <a:t>2023 Capital Improvement Program</a:t>
            </a:r>
          </a:p>
        </p:txBody>
      </p:sp>
    </p:spTree>
    <p:extLst>
      <p:ext uri="{BB962C8B-B14F-4D97-AF65-F5344CB8AC3E}">
        <p14:creationId xmlns:p14="http://schemas.microsoft.com/office/powerpoint/2010/main" val="61008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714026" y="794085"/>
            <a:ext cx="7900585" cy="635430"/>
          </a:xfrm>
        </p:spPr>
        <p:txBody>
          <a:bodyPr>
            <a:noAutofit/>
          </a:bodyPr>
          <a:lstStyle/>
          <a:p>
            <a:r>
              <a:rPr lang="en-US" sz="3600" dirty="0">
                <a:solidFill>
                  <a:srgbClr val="1A3754"/>
                </a:solidFill>
              </a:rPr>
              <a:t>Relevant Data in Numbers</a:t>
            </a:r>
          </a:p>
        </p:txBody>
      </p:sp>
      <p:graphicFrame>
        <p:nvGraphicFramePr>
          <p:cNvPr id="6" name="Content Placeholder 7" descr="Sample table with 3 columns, 4 rows" title="Table">
            <a:extLst>
              <a:ext uri="{FF2B5EF4-FFF2-40B4-BE49-F238E27FC236}">
                <a16:creationId xmlns:a16="http://schemas.microsoft.com/office/drawing/2014/main" id="{743735D9-36C4-B72A-030C-0144AB62D848}"/>
              </a:ext>
            </a:extLst>
          </p:cNvPr>
          <p:cNvGraphicFramePr>
            <a:graphicFrameLocks/>
          </p:cNvGraphicFramePr>
          <p:nvPr>
            <p:extLst>
              <p:ext uri="{D42A27DB-BD31-4B8C-83A1-F6EECF244321}">
                <p14:modId xmlns:p14="http://schemas.microsoft.com/office/powerpoint/2010/main" val="2925755321"/>
              </p:ext>
            </p:extLst>
          </p:nvPr>
        </p:nvGraphicFramePr>
        <p:xfrm>
          <a:off x="279118" y="1681466"/>
          <a:ext cx="5584242" cy="4185934"/>
        </p:xfrm>
        <a:graphic>
          <a:graphicData uri="http://schemas.openxmlformats.org/drawingml/2006/table">
            <a:tbl>
              <a:tblPr firstRow="1" bandRow="1">
                <a:tableStyleId>{5C22544A-7EE6-4342-B048-85BDC9FD1C3A}</a:tableStyleId>
              </a:tblPr>
              <a:tblGrid>
                <a:gridCol w="444124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589336">
                <a:tc gridSpan="2">
                  <a:txBody>
                    <a:bodyPr/>
                    <a:lstStyle/>
                    <a:p>
                      <a:pPr algn="ctr"/>
                      <a:r>
                        <a:rPr lang="en-US" sz="2400" b="0" dirty="0">
                          <a:latin typeface="Century Gothic" panose="020B0502020202020204" pitchFamily="34" charset="0"/>
                        </a:rPr>
                        <a:t>DMV Henderson </a:t>
                      </a:r>
                      <a:r>
                        <a:rPr lang="en-US" sz="2400" b="0" baseline="0" dirty="0">
                          <a:latin typeface="Century Gothic" panose="020B0502020202020204" pitchFamily="34" charset="0"/>
                        </a:rPr>
                        <a:t>Location</a:t>
                      </a:r>
                      <a:endParaRPr lang="en-US" sz="2400" b="0" dirty="0">
                        <a:latin typeface="Century Gothic" panose="020B0502020202020204" pitchFamily="34" charset="0"/>
                      </a:endParaRPr>
                    </a:p>
                  </a:txBody>
                  <a:tcPr anchor="ctr"/>
                </a:tc>
                <a:tc hMerge="1">
                  <a:txBody>
                    <a:bodyPr/>
                    <a:lstStyle/>
                    <a:p>
                      <a:pPr algn="ctr"/>
                      <a:endParaRPr lang="en-US" dirty="0"/>
                    </a:p>
                  </a:txBody>
                  <a:tcPr anchor="ctr"/>
                </a:tc>
                <a:extLst>
                  <a:ext uri="{0D108BD9-81ED-4DB2-BD59-A6C34878D82A}">
                    <a16:rowId xmlns:a16="http://schemas.microsoft.com/office/drawing/2014/main" val="10000"/>
                  </a:ext>
                </a:extLst>
              </a:tr>
              <a:tr h="746763">
                <a:tc>
                  <a:txBody>
                    <a:bodyPr/>
                    <a:lstStyle/>
                    <a:p>
                      <a:r>
                        <a:rPr lang="en-US" dirty="0">
                          <a:latin typeface="Century Gothic" panose="020B0502020202020204" pitchFamily="34" charset="0"/>
                        </a:rPr>
                        <a:t>Avg.</a:t>
                      </a:r>
                      <a:r>
                        <a:rPr lang="en-US" baseline="0" dirty="0">
                          <a:latin typeface="Century Gothic" panose="020B0502020202020204" pitchFamily="34" charset="0"/>
                        </a:rPr>
                        <a:t> Customer Wait Time (in minutes)</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54</a:t>
                      </a:r>
                    </a:p>
                  </a:txBody>
                  <a:tcPr anchor="ctr"/>
                </a:tc>
                <a:extLst>
                  <a:ext uri="{0D108BD9-81ED-4DB2-BD59-A6C34878D82A}">
                    <a16:rowId xmlns:a16="http://schemas.microsoft.com/office/drawing/2014/main" val="10001"/>
                  </a:ext>
                </a:extLst>
              </a:tr>
              <a:tr h="701037">
                <a:tc>
                  <a:txBody>
                    <a:bodyPr/>
                    <a:lstStyle/>
                    <a:p>
                      <a:r>
                        <a:rPr lang="en-US" dirty="0">
                          <a:latin typeface="Century Gothic" panose="020B0502020202020204" pitchFamily="34" charset="0"/>
                        </a:rPr>
                        <a:t>Customer Service Windows Available</a:t>
                      </a:r>
                    </a:p>
                  </a:txBody>
                  <a:tcPr anchor="ctr"/>
                </a:tc>
                <a:tc>
                  <a:txBody>
                    <a:bodyPr/>
                    <a:lstStyle/>
                    <a:p>
                      <a:pPr algn="ctr"/>
                      <a:r>
                        <a:rPr lang="en-US" dirty="0">
                          <a:latin typeface="Century Gothic" panose="020B0502020202020204" pitchFamily="34" charset="0"/>
                        </a:rPr>
                        <a:t>38</a:t>
                      </a:r>
                    </a:p>
                  </a:txBody>
                  <a:tcPr anchor="ctr"/>
                </a:tc>
                <a:extLst>
                  <a:ext uri="{0D108BD9-81ED-4DB2-BD59-A6C34878D82A}">
                    <a16:rowId xmlns:a16="http://schemas.microsoft.com/office/drawing/2014/main" val="10002"/>
                  </a:ext>
                </a:extLst>
              </a:tr>
              <a:tr h="557451">
                <a:tc>
                  <a:txBody>
                    <a:bodyPr/>
                    <a:lstStyle/>
                    <a:p>
                      <a:r>
                        <a:rPr lang="en-US" dirty="0">
                          <a:latin typeface="Century Gothic" panose="020B0502020202020204" pitchFamily="34" charset="0"/>
                        </a:rPr>
                        <a:t>Employees on</a:t>
                      </a:r>
                      <a:r>
                        <a:rPr lang="en-US" baseline="0" dirty="0">
                          <a:latin typeface="Century Gothic" panose="020B0502020202020204" pitchFamily="34" charset="0"/>
                        </a:rPr>
                        <a:t> Location</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122</a:t>
                      </a:r>
                    </a:p>
                  </a:txBody>
                  <a:tcPr anchor="ctr"/>
                </a:tc>
                <a:extLst>
                  <a:ext uri="{0D108BD9-81ED-4DB2-BD59-A6C34878D82A}">
                    <a16:rowId xmlns:a16="http://schemas.microsoft.com/office/drawing/2014/main" val="10003"/>
                  </a:ext>
                </a:extLst>
              </a:tr>
              <a:tr h="814149">
                <a:tc>
                  <a:txBody>
                    <a:bodyPr/>
                    <a:lstStyle/>
                    <a:p>
                      <a:r>
                        <a:rPr lang="en-US" dirty="0">
                          <a:latin typeface="Century Gothic" panose="020B0502020202020204" pitchFamily="34" charset="0"/>
                        </a:rPr>
                        <a:t>Average</a:t>
                      </a:r>
                      <a:r>
                        <a:rPr lang="en-US" baseline="0" dirty="0">
                          <a:latin typeface="Century Gothic" panose="020B0502020202020204" pitchFamily="34" charset="0"/>
                        </a:rPr>
                        <a:t> Customers Served per Day</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1,300</a:t>
                      </a:r>
                    </a:p>
                  </a:txBody>
                  <a:tcPr anchor="ctr"/>
                </a:tc>
                <a:extLst>
                  <a:ext uri="{0D108BD9-81ED-4DB2-BD59-A6C34878D82A}">
                    <a16:rowId xmlns:a16="http://schemas.microsoft.com/office/drawing/2014/main" val="10004"/>
                  </a:ext>
                </a:extLst>
              </a:tr>
              <a:tr h="777198">
                <a:tc>
                  <a:txBody>
                    <a:bodyPr/>
                    <a:lstStyle/>
                    <a:p>
                      <a:r>
                        <a:rPr lang="en-US" dirty="0">
                          <a:latin typeface="Century Gothic" panose="020B0502020202020204" pitchFamily="34" charset="0"/>
                        </a:rPr>
                        <a:t>Total Parking Spaces Available </a:t>
                      </a:r>
                    </a:p>
                  </a:txBody>
                  <a:tcPr anchor="ctr"/>
                </a:tc>
                <a:tc>
                  <a:txBody>
                    <a:bodyPr/>
                    <a:lstStyle/>
                    <a:p>
                      <a:pPr algn="ctr"/>
                      <a:r>
                        <a:rPr lang="en-US" dirty="0">
                          <a:latin typeface="Century Gothic" panose="020B0502020202020204" pitchFamily="34" charset="0"/>
                        </a:rPr>
                        <a:t>259</a:t>
                      </a:r>
                    </a:p>
                  </a:txBody>
                  <a:tcPr anchor="ctr"/>
                </a:tc>
                <a:extLst>
                  <a:ext uri="{0D108BD9-81ED-4DB2-BD59-A6C34878D82A}">
                    <a16:rowId xmlns:a16="http://schemas.microsoft.com/office/drawing/2014/main" val="10005"/>
                  </a:ext>
                </a:extLst>
              </a:tr>
            </a:tbl>
          </a:graphicData>
        </a:graphic>
      </p:graphicFrame>
      <p:pic>
        <p:nvPicPr>
          <p:cNvPr id="8" name="Picture 7">
            <a:extLst>
              <a:ext uri="{FF2B5EF4-FFF2-40B4-BE49-F238E27FC236}">
                <a16:creationId xmlns:a16="http://schemas.microsoft.com/office/drawing/2014/main" id="{C1C709DE-B9EB-6DFA-5A34-023EF0F80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226" y="1681466"/>
            <a:ext cx="5341656" cy="4185934"/>
          </a:xfrm>
          <a:prstGeom prst="rect">
            <a:avLst/>
          </a:prstGeom>
        </p:spPr>
      </p:pic>
    </p:spTree>
    <p:extLst>
      <p:ext uri="{BB962C8B-B14F-4D97-AF65-F5344CB8AC3E}">
        <p14:creationId xmlns:p14="http://schemas.microsoft.com/office/powerpoint/2010/main" val="4013856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511758" y="808524"/>
            <a:ext cx="5584243" cy="635430"/>
          </a:xfrm>
        </p:spPr>
        <p:txBody>
          <a:bodyPr>
            <a:noAutofit/>
          </a:bodyPr>
          <a:lstStyle/>
          <a:p>
            <a:r>
              <a:rPr lang="en-US" sz="3600" dirty="0">
                <a:solidFill>
                  <a:srgbClr val="1A3754"/>
                </a:solidFill>
              </a:rPr>
              <a:t>Relevant Data in Numbers</a:t>
            </a:r>
          </a:p>
        </p:txBody>
      </p:sp>
      <p:graphicFrame>
        <p:nvGraphicFramePr>
          <p:cNvPr id="7" name="Content Placeholder 7" descr="Sample table with 3 columns, 4 rows" title="Table">
            <a:extLst>
              <a:ext uri="{FF2B5EF4-FFF2-40B4-BE49-F238E27FC236}">
                <a16:creationId xmlns:a16="http://schemas.microsoft.com/office/drawing/2014/main" id="{D78EFDA3-E5B1-782F-425F-1A0FEE2D2B51}"/>
              </a:ext>
            </a:extLst>
          </p:cNvPr>
          <p:cNvGraphicFramePr>
            <a:graphicFrameLocks/>
          </p:cNvGraphicFramePr>
          <p:nvPr>
            <p:extLst>
              <p:ext uri="{D42A27DB-BD31-4B8C-83A1-F6EECF244321}">
                <p14:modId xmlns:p14="http://schemas.microsoft.com/office/powerpoint/2010/main" val="717209079"/>
              </p:ext>
            </p:extLst>
          </p:nvPr>
        </p:nvGraphicFramePr>
        <p:xfrm>
          <a:off x="511758" y="1748843"/>
          <a:ext cx="5584242" cy="4185934"/>
        </p:xfrm>
        <a:graphic>
          <a:graphicData uri="http://schemas.openxmlformats.org/drawingml/2006/table">
            <a:tbl>
              <a:tblPr firstRow="1" bandRow="1">
                <a:tableStyleId>{5C22544A-7EE6-4342-B048-85BDC9FD1C3A}</a:tableStyleId>
              </a:tblPr>
              <a:tblGrid>
                <a:gridCol w="444124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589336">
                <a:tc gridSpan="2">
                  <a:txBody>
                    <a:bodyPr/>
                    <a:lstStyle/>
                    <a:p>
                      <a:pPr algn="ctr"/>
                      <a:r>
                        <a:rPr lang="en-US" sz="2400" b="0" dirty="0">
                          <a:latin typeface="Century Gothic" panose="020B0502020202020204" pitchFamily="34" charset="0"/>
                        </a:rPr>
                        <a:t>DMV Donovan </a:t>
                      </a:r>
                      <a:r>
                        <a:rPr lang="en-US" sz="2400" b="0" baseline="0" dirty="0">
                          <a:latin typeface="Century Gothic" panose="020B0502020202020204" pitchFamily="34" charset="0"/>
                        </a:rPr>
                        <a:t>Location</a:t>
                      </a:r>
                      <a:endParaRPr lang="en-US" sz="2400" b="0" dirty="0">
                        <a:latin typeface="Century Gothic" panose="020B0502020202020204" pitchFamily="34" charset="0"/>
                      </a:endParaRPr>
                    </a:p>
                  </a:txBody>
                  <a:tcPr anchor="ctr"/>
                </a:tc>
                <a:tc hMerge="1">
                  <a:txBody>
                    <a:bodyPr/>
                    <a:lstStyle/>
                    <a:p>
                      <a:pPr algn="ctr"/>
                      <a:endParaRPr lang="en-US" dirty="0"/>
                    </a:p>
                  </a:txBody>
                  <a:tcPr anchor="ctr"/>
                </a:tc>
                <a:extLst>
                  <a:ext uri="{0D108BD9-81ED-4DB2-BD59-A6C34878D82A}">
                    <a16:rowId xmlns:a16="http://schemas.microsoft.com/office/drawing/2014/main" val="10000"/>
                  </a:ext>
                </a:extLst>
              </a:tr>
              <a:tr h="746763">
                <a:tc>
                  <a:txBody>
                    <a:bodyPr/>
                    <a:lstStyle/>
                    <a:p>
                      <a:r>
                        <a:rPr lang="en-US" dirty="0">
                          <a:latin typeface="Century Gothic" panose="020B0502020202020204" pitchFamily="34" charset="0"/>
                        </a:rPr>
                        <a:t>Avg.</a:t>
                      </a:r>
                      <a:r>
                        <a:rPr lang="en-US" baseline="0" dirty="0">
                          <a:latin typeface="Century Gothic" panose="020B0502020202020204" pitchFamily="34" charset="0"/>
                        </a:rPr>
                        <a:t> Customer Wait Time (in minutes)</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40</a:t>
                      </a:r>
                    </a:p>
                  </a:txBody>
                  <a:tcPr anchor="ctr"/>
                </a:tc>
                <a:extLst>
                  <a:ext uri="{0D108BD9-81ED-4DB2-BD59-A6C34878D82A}">
                    <a16:rowId xmlns:a16="http://schemas.microsoft.com/office/drawing/2014/main" val="10001"/>
                  </a:ext>
                </a:extLst>
              </a:tr>
              <a:tr h="701037">
                <a:tc>
                  <a:txBody>
                    <a:bodyPr/>
                    <a:lstStyle/>
                    <a:p>
                      <a:r>
                        <a:rPr lang="en-US" dirty="0">
                          <a:latin typeface="Century Gothic" panose="020B0502020202020204" pitchFamily="34" charset="0"/>
                        </a:rPr>
                        <a:t>Customer Service Windows Available</a:t>
                      </a:r>
                    </a:p>
                  </a:txBody>
                  <a:tcPr anchor="ctr"/>
                </a:tc>
                <a:tc>
                  <a:txBody>
                    <a:bodyPr/>
                    <a:lstStyle/>
                    <a:p>
                      <a:pPr algn="ctr"/>
                      <a:r>
                        <a:rPr lang="en-US" dirty="0">
                          <a:latin typeface="Century Gothic" panose="020B0502020202020204" pitchFamily="34" charset="0"/>
                        </a:rPr>
                        <a:t>9</a:t>
                      </a:r>
                    </a:p>
                  </a:txBody>
                  <a:tcPr anchor="ctr"/>
                </a:tc>
                <a:extLst>
                  <a:ext uri="{0D108BD9-81ED-4DB2-BD59-A6C34878D82A}">
                    <a16:rowId xmlns:a16="http://schemas.microsoft.com/office/drawing/2014/main" val="10002"/>
                  </a:ext>
                </a:extLst>
              </a:tr>
              <a:tr h="557451">
                <a:tc>
                  <a:txBody>
                    <a:bodyPr/>
                    <a:lstStyle/>
                    <a:p>
                      <a:r>
                        <a:rPr lang="en-US" dirty="0">
                          <a:latin typeface="Century Gothic" panose="020B0502020202020204" pitchFamily="34" charset="0"/>
                        </a:rPr>
                        <a:t>Employees on</a:t>
                      </a:r>
                      <a:r>
                        <a:rPr lang="en-US" baseline="0" dirty="0">
                          <a:latin typeface="Century Gothic" panose="020B0502020202020204" pitchFamily="34" charset="0"/>
                        </a:rPr>
                        <a:t> Location</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21</a:t>
                      </a:r>
                    </a:p>
                  </a:txBody>
                  <a:tcPr anchor="ctr"/>
                </a:tc>
                <a:extLst>
                  <a:ext uri="{0D108BD9-81ED-4DB2-BD59-A6C34878D82A}">
                    <a16:rowId xmlns:a16="http://schemas.microsoft.com/office/drawing/2014/main" val="10003"/>
                  </a:ext>
                </a:extLst>
              </a:tr>
              <a:tr h="814149">
                <a:tc>
                  <a:txBody>
                    <a:bodyPr/>
                    <a:lstStyle/>
                    <a:p>
                      <a:r>
                        <a:rPr lang="en-US" dirty="0">
                          <a:latin typeface="Century Gothic" panose="020B0502020202020204" pitchFamily="34" charset="0"/>
                        </a:rPr>
                        <a:t>Average</a:t>
                      </a:r>
                      <a:r>
                        <a:rPr lang="en-US" baseline="0" dirty="0">
                          <a:latin typeface="Century Gothic" panose="020B0502020202020204" pitchFamily="34" charset="0"/>
                        </a:rPr>
                        <a:t> Customers Served per Day</a:t>
                      </a: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285</a:t>
                      </a:r>
                    </a:p>
                  </a:txBody>
                  <a:tcPr anchor="ctr"/>
                </a:tc>
                <a:extLst>
                  <a:ext uri="{0D108BD9-81ED-4DB2-BD59-A6C34878D82A}">
                    <a16:rowId xmlns:a16="http://schemas.microsoft.com/office/drawing/2014/main" val="10004"/>
                  </a:ext>
                </a:extLst>
              </a:tr>
              <a:tr h="777198">
                <a:tc>
                  <a:txBody>
                    <a:bodyPr/>
                    <a:lstStyle/>
                    <a:p>
                      <a:r>
                        <a:rPr lang="en-US" dirty="0">
                          <a:latin typeface="Century Gothic" panose="020B0502020202020204" pitchFamily="34" charset="0"/>
                        </a:rPr>
                        <a:t>Total Parking Spaces Available </a:t>
                      </a:r>
                    </a:p>
                  </a:txBody>
                  <a:tcPr anchor="ctr"/>
                </a:tc>
                <a:tc>
                  <a:txBody>
                    <a:bodyPr/>
                    <a:lstStyle/>
                    <a:p>
                      <a:pPr algn="ctr"/>
                      <a:r>
                        <a:rPr lang="en-US" dirty="0">
                          <a:latin typeface="Century Gothic" panose="020B0502020202020204" pitchFamily="34" charset="0"/>
                        </a:rPr>
                        <a:t>94</a:t>
                      </a:r>
                    </a:p>
                  </a:txBody>
                  <a:tcPr anchor="ctr"/>
                </a:tc>
                <a:extLst>
                  <a:ext uri="{0D108BD9-81ED-4DB2-BD59-A6C34878D82A}">
                    <a16:rowId xmlns:a16="http://schemas.microsoft.com/office/drawing/2014/main" val="10005"/>
                  </a:ext>
                </a:extLst>
              </a:tr>
            </a:tbl>
          </a:graphicData>
        </a:graphic>
      </p:graphicFrame>
      <p:pic>
        <p:nvPicPr>
          <p:cNvPr id="5" name="Picture 4">
            <a:extLst>
              <a:ext uri="{FF2B5EF4-FFF2-40B4-BE49-F238E27FC236}">
                <a16:creationId xmlns:a16="http://schemas.microsoft.com/office/drawing/2014/main" id="{0A6799CB-8C55-169D-B410-E3E0609DC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757" y="1748844"/>
            <a:ext cx="5072485" cy="4185934"/>
          </a:xfrm>
          <a:prstGeom prst="rect">
            <a:avLst/>
          </a:prstGeom>
        </p:spPr>
      </p:pic>
    </p:spTree>
    <p:extLst>
      <p:ext uri="{BB962C8B-B14F-4D97-AF65-F5344CB8AC3E}">
        <p14:creationId xmlns:p14="http://schemas.microsoft.com/office/powerpoint/2010/main" val="1184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9F27744B-47AB-4459-8C2F-1D5EE63A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descr="A picture containing person, watch, gauge&#10;&#10;Description automatically generated">
            <a:extLst>
              <a:ext uri="{FF2B5EF4-FFF2-40B4-BE49-F238E27FC236}">
                <a16:creationId xmlns:a16="http://schemas.microsoft.com/office/drawing/2014/main" id="{A8B27C34-967A-3E04-2B31-87EA07B0BF8A}"/>
              </a:ext>
            </a:extLst>
          </p:cNvPr>
          <p:cNvPicPr>
            <a:picLocks noGrp="1" noChangeAspect="1"/>
          </p:cNvPicPr>
          <p:nvPr>
            <p:ph type="pic" idx="10"/>
          </p:nvPr>
        </p:nvPicPr>
        <p:blipFill rotWithShape="1">
          <a:blip r:embed="rId3"/>
          <a:srcRect l="23433" r="9747" b="-1"/>
          <a:stretch/>
        </p:blipFill>
        <p:spPr>
          <a:xfrm>
            <a:off x="1" y="10"/>
            <a:ext cx="6865165" cy="6857990"/>
          </a:xfrm>
          <a:custGeom>
            <a:avLst/>
            <a:gdLst/>
            <a:ahLst/>
            <a:cxnLst/>
            <a:rect l="l" t="t" r="r" b="b"/>
            <a:pathLst>
              <a:path w="6865165" h="6858000">
                <a:moveTo>
                  <a:pt x="0" y="0"/>
                </a:moveTo>
                <a:lnTo>
                  <a:pt x="6865165" y="0"/>
                </a:lnTo>
                <a:lnTo>
                  <a:pt x="6859621" y="22952"/>
                </a:lnTo>
                <a:cubicBezTo>
                  <a:pt x="6623056" y="1069835"/>
                  <a:pt x="6492240" y="2220824"/>
                  <a:pt x="6492240" y="3429001"/>
                </a:cubicBezTo>
                <a:cubicBezTo>
                  <a:pt x="6492240" y="4637179"/>
                  <a:pt x="6623056" y="5788167"/>
                  <a:pt x="6859621" y="6835050"/>
                </a:cubicBezTo>
                <a:lnTo>
                  <a:pt x="6865165" y="6858000"/>
                </a:lnTo>
                <a:lnTo>
                  <a:pt x="0" y="6858000"/>
                </a:lnTo>
                <a:close/>
              </a:path>
            </a:pathLst>
          </a:custGeom>
        </p:spPr>
      </p:pic>
      <p:sp useBgFill="1">
        <p:nvSpPr>
          <p:cNvPr id="37" name="Freeform: Shape 29">
            <a:extLst>
              <a:ext uri="{FF2B5EF4-FFF2-40B4-BE49-F238E27FC236}">
                <a16:creationId xmlns:a16="http://schemas.microsoft.com/office/drawing/2014/main" id="{7D266DCC-5218-4AE0-B964-6FC2EA3BD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240" y="0"/>
            <a:ext cx="5699760" cy="6858000"/>
          </a:xfrm>
          <a:custGeom>
            <a:avLst/>
            <a:gdLst>
              <a:gd name="connsiteX0" fmla="*/ 365648 w 5588548"/>
              <a:gd name="connsiteY0" fmla="*/ 0 h 6858000"/>
              <a:gd name="connsiteX1" fmla="*/ 5588548 w 5588548"/>
              <a:gd name="connsiteY1" fmla="*/ 0 h 6858000"/>
              <a:gd name="connsiteX2" fmla="*/ 5588548 w 5588548"/>
              <a:gd name="connsiteY2" fmla="*/ 6858000 h 6858000"/>
              <a:gd name="connsiteX3" fmla="*/ 365648 w 5588548"/>
              <a:gd name="connsiteY3" fmla="*/ 6858000 h 6858000"/>
              <a:gd name="connsiteX4" fmla="*/ 360213 w 5588548"/>
              <a:gd name="connsiteY4" fmla="*/ 6835050 h 6858000"/>
              <a:gd name="connsiteX5" fmla="*/ 0 w 5588548"/>
              <a:gd name="connsiteY5" fmla="*/ 3429001 h 6858000"/>
              <a:gd name="connsiteX6" fmla="*/ 360213 w 55885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548" h="6858000">
                <a:moveTo>
                  <a:pt x="365648" y="0"/>
                </a:moveTo>
                <a:lnTo>
                  <a:pt x="5588548" y="0"/>
                </a:lnTo>
                <a:lnTo>
                  <a:pt x="5588548" y="6858000"/>
                </a:lnTo>
                <a:lnTo>
                  <a:pt x="365648" y="6858000"/>
                </a:lnTo>
                <a:lnTo>
                  <a:pt x="360213" y="6835050"/>
                </a:lnTo>
                <a:cubicBezTo>
                  <a:pt x="128263" y="5788167"/>
                  <a:pt x="0" y="4637179"/>
                  <a:pt x="0" y="3429001"/>
                </a:cubicBezTo>
                <a:cubicBezTo>
                  <a:pt x="0" y="2220824"/>
                  <a:pt x="128263" y="1069835"/>
                  <a:pt x="360213" y="22952"/>
                </a:cubicBezTo>
                <a:close/>
              </a:path>
            </a:pathLst>
          </a:custGeom>
          <a:ln w="9525">
            <a:solidFill>
              <a:srgbClr val="EFEFEF"/>
            </a:solidFill>
          </a:ln>
          <a:effectLst>
            <a:outerShdw blurRad="50800" dist="38100" dir="10800000" algn="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8" name="Freeform: Shape 31">
            <a:extLst>
              <a:ext uri="{FF2B5EF4-FFF2-40B4-BE49-F238E27FC236}">
                <a16:creationId xmlns:a16="http://schemas.microsoft.com/office/drawing/2014/main" id="{973DE4F1-1583-4AE3-9696-9659D27C5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384" y="0"/>
            <a:ext cx="5690616" cy="6858000"/>
          </a:xfrm>
          <a:custGeom>
            <a:avLst/>
            <a:gdLst>
              <a:gd name="connsiteX0" fmla="*/ 372925 w 5690616"/>
              <a:gd name="connsiteY0" fmla="*/ 0 h 6858000"/>
              <a:gd name="connsiteX1" fmla="*/ 5690616 w 5690616"/>
              <a:gd name="connsiteY1" fmla="*/ 0 h 6858000"/>
              <a:gd name="connsiteX2" fmla="*/ 5690616 w 5690616"/>
              <a:gd name="connsiteY2" fmla="*/ 6858000 h 6858000"/>
              <a:gd name="connsiteX3" fmla="*/ 372925 w 5690616"/>
              <a:gd name="connsiteY3" fmla="*/ 6858000 h 6858000"/>
              <a:gd name="connsiteX4" fmla="*/ 367381 w 5690616"/>
              <a:gd name="connsiteY4" fmla="*/ 6835050 h 6858000"/>
              <a:gd name="connsiteX5" fmla="*/ 0 w 5690616"/>
              <a:gd name="connsiteY5" fmla="*/ 3429001 h 6858000"/>
              <a:gd name="connsiteX6" fmla="*/ 367381 w 5690616"/>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0616" h="6858000">
                <a:moveTo>
                  <a:pt x="372925" y="0"/>
                </a:moveTo>
                <a:lnTo>
                  <a:pt x="5690616" y="0"/>
                </a:lnTo>
                <a:lnTo>
                  <a:pt x="5690616" y="6858000"/>
                </a:lnTo>
                <a:lnTo>
                  <a:pt x="372925" y="6858000"/>
                </a:lnTo>
                <a:lnTo>
                  <a:pt x="367381" y="6835050"/>
                </a:lnTo>
                <a:cubicBezTo>
                  <a:pt x="130816" y="5788167"/>
                  <a:pt x="0" y="4637179"/>
                  <a:pt x="0" y="3429001"/>
                </a:cubicBezTo>
                <a:cubicBezTo>
                  <a:pt x="0" y="2220824"/>
                  <a:pt x="130816" y="1069835"/>
                  <a:pt x="367381" y="22952"/>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7255564" y="914400"/>
            <a:ext cx="4485861" cy="1106556"/>
          </a:xfrm>
        </p:spPr>
        <p:txBody>
          <a:bodyPr vert="horz" lIns="91440" tIns="45720" rIns="91440" bIns="45720" rtlCol="0" anchor="b">
            <a:normAutofit/>
          </a:bodyPr>
          <a:lstStyle/>
          <a:p>
            <a:r>
              <a:rPr lang="en-US" sz="7200" dirty="0">
                <a:solidFill>
                  <a:schemeClr val="tx1"/>
                </a:solidFill>
                <a:cs typeface="+mj-cs"/>
              </a:rPr>
              <a:t>It’s time…</a:t>
            </a:r>
          </a:p>
        </p:txBody>
      </p:sp>
      <p:sp>
        <p:nvSpPr>
          <p:cNvPr id="34" name="Rectangle 3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2239"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FD3C8959-A2A1-469E-8619-82F077E33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4495" y="218239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F5056780-100A-E245-ADAE-0C5DCF0F7B37}"/>
              </a:ext>
            </a:extLst>
          </p:cNvPr>
          <p:cNvSpPr>
            <a:spLocks noGrp="1"/>
          </p:cNvSpPr>
          <p:nvPr>
            <p:ph type="body" sz="half" idx="2"/>
          </p:nvPr>
        </p:nvSpPr>
        <p:spPr>
          <a:xfrm>
            <a:off x="7255563" y="2440100"/>
            <a:ext cx="4485861" cy="3383184"/>
          </a:xfrm>
        </p:spPr>
        <p:txBody>
          <a:bodyPr vert="horz" lIns="91440" tIns="45720" rIns="91440" bIns="45720" rtlCol="0" anchor="t">
            <a:normAutofit/>
          </a:bodyPr>
          <a:lstStyle/>
          <a:p>
            <a:pPr marL="171450" indent="-228600">
              <a:lnSpc>
                <a:spcPct val="90000"/>
              </a:lnSpc>
              <a:buFont typeface="Arial" panose="020B0604020202020204" pitchFamily="34" charset="0"/>
              <a:buChar char="•"/>
            </a:pPr>
            <a:endParaRPr lang="en-US" sz="1800" dirty="0">
              <a:solidFill>
                <a:schemeClr val="tx1"/>
              </a:solidFill>
              <a:latin typeface="+mn-lt"/>
              <a:ea typeface="+mn-ea"/>
              <a:cs typeface="+mn-cs"/>
            </a:endParaRPr>
          </a:p>
          <a:p>
            <a:pPr marL="285750" indent="-228600">
              <a:lnSpc>
                <a:spcPct val="90000"/>
              </a:lnSpc>
              <a:buFont typeface="Arial" panose="020B0604020202020204" pitchFamily="34" charset="0"/>
              <a:buChar char="•"/>
            </a:pPr>
            <a:r>
              <a:rPr lang="en-US" sz="2600" dirty="0">
                <a:solidFill>
                  <a:schemeClr val="tx1"/>
                </a:solidFill>
                <a:cs typeface="+mn-cs"/>
              </a:rPr>
              <a:t>To meet the growing demand of the Clark County population.</a:t>
            </a:r>
          </a:p>
          <a:p>
            <a:pPr marL="285750" indent="-228600">
              <a:lnSpc>
                <a:spcPct val="90000"/>
              </a:lnSpc>
              <a:buFont typeface="Arial" panose="020B0604020202020204" pitchFamily="34" charset="0"/>
              <a:buChar char="•"/>
            </a:pPr>
            <a:r>
              <a:rPr lang="en-US" sz="2600" dirty="0">
                <a:solidFill>
                  <a:schemeClr val="tx1"/>
                </a:solidFill>
                <a:cs typeface="+mn-cs"/>
              </a:rPr>
              <a:t>To reduce customer and employee frustration.</a:t>
            </a:r>
          </a:p>
          <a:p>
            <a:pPr marL="285750" indent="-228600">
              <a:lnSpc>
                <a:spcPct val="90000"/>
              </a:lnSpc>
              <a:buFont typeface="Arial" panose="020B0604020202020204" pitchFamily="34" charset="0"/>
              <a:buChar char="•"/>
            </a:pPr>
            <a:r>
              <a:rPr lang="en-US" sz="2600" dirty="0">
                <a:solidFill>
                  <a:schemeClr val="tx1"/>
                </a:solidFill>
                <a:cs typeface="+mn-cs"/>
              </a:rPr>
              <a:t>For a new Southern Nevada DMV Services Center.</a:t>
            </a:r>
          </a:p>
          <a:p>
            <a:pPr marL="171450" indent="-228600">
              <a:lnSpc>
                <a:spcPct val="90000"/>
              </a:lnSpc>
              <a:buFont typeface="Arial" panose="020B0604020202020204" pitchFamily="34" charset="0"/>
              <a:buChar char="•"/>
            </a:pPr>
            <a:endParaRPr lang="en-US" sz="1800" dirty="0">
              <a:solidFill>
                <a:schemeClr val="tx1"/>
              </a:solidFill>
              <a:latin typeface="+mn-lt"/>
              <a:ea typeface="+mn-ea"/>
              <a:cs typeface="+mn-cs"/>
            </a:endParaRPr>
          </a:p>
          <a:p>
            <a:pPr marL="171450" indent="-228600">
              <a:lnSpc>
                <a:spcPct val="90000"/>
              </a:lnSpc>
              <a:buFont typeface="Arial" panose="020B0604020202020204" pitchFamily="34" charset="0"/>
              <a:buChar char="•"/>
            </a:pPr>
            <a:endParaRPr lang="en-US" sz="1800" dirty="0">
              <a:solidFill>
                <a:schemeClr val="tx1"/>
              </a:solidFill>
              <a:latin typeface="+mn-lt"/>
              <a:ea typeface="+mn-ea"/>
              <a:cs typeface="+mn-cs"/>
            </a:endParaRPr>
          </a:p>
        </p:txBody>
      </p:sp>
    </p:spTree>
    <p:extLst>
      <p:ext uri="{BB962C8B-B14F-4D97-AF65-F5344CB8AC3E}">
        <p14:creationId xmlns:p14="http://schemas.microsoft.com/office/powerpoint/2010/main" val="378143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851183" y="1143000"/>
            <a:ext cx="4846320" cy="2898648"/>
          </a:xfrm>
        </p:spPr>
        <p:txBody>
          <a:bodyPr vert="horz" lIns="91440" tIns="45720" rIns="91440" bIns="45720" rtlCol="0" anchor="b">
            <a:normAutofit fontScale="90000"/>
          </a:bodyPr>
          <a:lstStyle/>
          <a:p>
            <a:r>
              <a:rPr lang="en-US" sz="5400" dirty="0">
                <a:cs typeface="+mj-cs"/>
              </a:rPr>
              <a:t>Southern Nevada Services Center</a:t>
            </a: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851183" y="4407408"/>
            <a:ext cx="4153954" cy="1234440"/>
          </a:xfrm>
        </p:spPr>
        <p:txBody>
          <a:bodyPr vert="horz" lIns="91440" tIns="45720" rIns="91440" bIns="45720" rtlCol="0">
            <a:normAutofit/>
          </a:bodyPr>
          <a:lstStyle/>
          <a:p>
            <a:pPr>
              <a:lnSpc>
                <a:spcPct val="90000"/>
              </a:lnSpc>
            </a:pPr>
            <a:r>
              <a:rPr lang="en-US" sz="2400" dirty="0">
                <a:solidFill>
                  <a:schemeClr val="tx1"/>
                </a:solidFill>
                <a:cs typeface="+mn-cs"/>
              </a:rPr>
              <a:t>A Combined DMV, Emissions and Commercial Driver’s License Facility</a:t>
            </a:r>
          </a:p>
        </p:txBody>
      </p:sp>
      <p:sp>
        <p:nvSpPr>
          <p:cNvPr id="38" name="Rectangle 37">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E30F6C05-330B-E2E3-9F65-CA75390BCD83}"/>
              </a:ext>
            </a:extLst>
          </p:cNvPr>
          <p:cNvPicPr>
            <a:picLocks noChangeAspect="1"/>
          </p:cNvPicPr>
          <p:nvPr/>
        </p:nvPicPr>
        <p:blipFill>
          <a:blip r:embed="rId3"/>
          <a:stretch>
            <a:fillRect/>
          </a:stretch>
        </p:blipFill>
        <p:spPr>
          <a:xfrm>
            <a:off x="6260956" y="371058"/>
            <a:ext cx="5441001" cy="2785662"/>
          </a:xfrm>
          <a:prstGeom prst="rect">
            <a:avLst/>
          </a:prstGeom>
        </p:spPr>
      </p:pic>
      <p:sp>
        <p:nvSpPr>
          <p:cNvPr id="40" name="Rectangle 39">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DEC6827-FE31-688D-1D97-B7E596025D5A}"/>
              </a:ext>
            </a:extLst>
          </p:cNvPr>
          <p:cNvPicPr>
            <a:picLocks noChangeAspect="1"/>
          </p:cNvPicPr>
          <p:nvPr/>
        </p:nvPicPr>
        <p:blipFill>
          <a:blip r:embed="rId4"/>
          <a:stretch>
            <a:fillRect/>
          </a:stretch>
        </p:blipFill>
        <p:spPr>
          <a:xfrm>
            <a:off x="6260956" y="3681232"/>
            <a:ext cx="5441001" cy="2825757"/>
          </a:xfrm>
          <a:prstGeom prst="rect">
            <a:avLst/>
          </a:prstGeom>
        </p:spPr>
      </p:pic>
    </p:spTree>
    <p:extLst>
      <p:ext uri="{BB962C8B-B14F-4D97-AF65-F5344CB8AC3E}">
        <p14:creationId xmlns:p14="http://schemas.microsoft.com/office/powerpoint/2010/main" val="244298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1028700" y="1967266"/>
            <a:ext cx="2628900" cy="2691361"/>
          </a:xfrm>
          <a:noFill/>
        </p:spPr>
        <p:txBody>
          <a:bodyPr vert="horz" lIns="91440" tIns="45720" rIns="91440" bIns="45720" rtlCol="0" anchor="ctr">
            <a:normAutofit fontScale="90000"/>
          </a:bodyPr>
          <a:lstStyle/>
          <a:p>
            <a:pPr algn="ctr"/>
            <a:r>
              <a:rPr lang="en-US" sz="2500" kern="1200" dirty="0">
                <a:solidFill>
                  <a:srgbClr val="FFFFFF"/>
                </a:solidFill>
                <a:cs typeface="+mj-cs"/>
              </a:rPr>
              <a:t>A One-Stop Center would Reduce Confusion and Frustration while Improving the Customer Experience</a:t>
            </a:r>
          </a:p>
        </p:txBody>
      </p:sp>
      <p:pic>
        <p:nvPicPr>
          <p:cNvPr id="7" name="Picture 6">
            <a:extLst>
              <a:ext uri="{FF2B5EF4-FFF2-40B4-BE49-F238E27FC236}">
                <a16:creationId xmlns:a16="http://schemas.microsoft.com/office/drawing/2014/main" id="{3F156255-F4C1-8C85-BE7E-370736D0C26F}"/>
              </a:ext>
            </a:extLst>
          </p:cNvPr>
          <p:cNvPicPr>
            <a:picLocks noChangeAspect="1"/>
          </p:cNvPicPr>
          <p:nvPr/>
        </p:nvPicPr>
        <p:blipFill>
          <a:blip r:embed="rId3"/>
          <a:stretch>
            <a:fillRect/>
          </a:stretch>
        </p:blipFill>
        <p:spPr>
          <a:xfrm>
            <a:off x="4777316" y="929897"/>
            <a:ext cx="6780700" cy="4995876"/>
          </a:xfrm>
          <a:prstGeom prst="rect">
            <a:avLst/>
          </a:prstGeom>
        </p:spPr>
      </p:pic>
    </p:spTree>
    <p:extLst>
      <p:ext uri="{BB962C8B-B14F-4D97-AF65-F5344CB8AC3E}">
        <p14:creationId xmlns:p14="http://schemas.microsoft.com/office/powerpoint/2010/main" val="180069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dirty="0">
                <a:solidFill>
                  <a:srgbClr val="FFFFFF"/>
                </a:solidFill>
                <a:cs typeface="+mj-cs"/>
              </a:rPr>
              <a:t>Location and Background</a:t>
            </a: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966951" y="3355130"/>
            <a:ext cx="2835028" cy="2427333"/>
          </a:xfrm>
        </p:spPr>
        <p:txBody>
          <a:bodyPr vert="horz" lIns="91440" tIns="45720" rIns="91440" bIns="45720" rtlCol="0">
            <a:normAutofit/>
          </a:bodyPr>
          <a:lstStyle/>
          <a:p>
            <a:pPr marL="171450" indent="-171450">
              <a:lnSpc>
                <a:spcPct val="90000"/>
              </a:lnSpc>
              <a:buFont typeface="Arial" panose="020B0604020202020204" pitchFamily="34" charset="0"/>
              <a:buChar char="•"/>
            </a:pPr>
            <a:r>
              <a:rPr lang="en-US" dirty="0">
                <a:solidFill>
                  <a:schemeClr val="tx1"/>
                </a:solidFill>
                <a:cs typeface="+mn-cs"/>
              </a:rPr>
              <a:t>It is on a 20-acre property leased through the State Lands Office from the Federal BLM.</a:t>
            </a:r>
          </a:p>
          <a:p>
            <a:pPr marL="171450" indent="-171450">
              <a:lnSpc>
                <a:spcPct val="90000"/>
              </a:lnSpc>
              <a:buFont typeface="Arial" panose="020B0604020202020204" pitchFamily="34" charset="0"/>
              <a:buChar char="•"/>
            </a:pPr>
            <a:r>
              <a:rPr lang="en-US" dirty="0">
                <a:solidFill>
                  <a:schemeClr val="tx1"/>
                </a:solidFill>
                <a:cs typeface="+mn-cs"/>
              </a:rPr>
              <a:t>Advanced planning and a schematic design were already completed by Tate Snyder Kimsey.</a:t>
            </a:r>
          </a:p>
          <a:p>
            <a:pPr marL="171450" indent="-171450">
              <a:lnSpc>
                <a:spcPct val="90000"/>
              </a:lnSpc>
              <a:buFont typeface="Arial" panose="020B0604020202020204" pitchFamily="34" charset="0"/>
              <a:buChar char="•"/>
            </a:pPr>
            <a:r>
              <a:rPr lang="en-US" dirty="0">
                <a:solidFill>
                  <a:schemeClr val="tx1"/>
                </a:solidFill>
                <a:cs typeface="+mn-cs"/>
              </a:rPr>
              <a:t>The plan was approved as part of CIP 11-E04.</a:t>
            </a:r>
          </a:p>
          <a:p>
            <a:pPr marL="171450" indent="-171450">
              <a:lnSpc>
                <a:spcPct val="90000"/>
              </a:lnSpc>
              <a:buFont typeface="Arial" panose="020B0604020202020204" pitchFamily="34" charset="0"/>
              <a:buChar char="•"/>
            </a:pPr>
            <a:r>
              <a:rPr lang="en-US" dirty="0">
                <a:solidFill>
                  <a:schemeClr val="tx1"/>
                </a:solidFill>
                <a:cs typeface="+mn-cs"/>
              </a:rPr>
              <a:t>It is NOT a General Fund project.</a:t>
            </a:r>
          </a:p>
          <a:p>
            <a:pPr marL="171450" indent="-171450">
              <a:lnSpc>
                <a:spcPct val="90000"/>
              </a:lnSpc>
              <a:buFont typeface="Arial" panose="020B0604020202020204" pitchFamily="34" charset="0"/>
              <a:buChar char="•"/>
            </a:pPr>
            <a:r>
              <a:rPr lang="en-US" dirty="0">
                <a:solidFill>
                  <a:schemeClr val="tx1"/>
                </a:solidFill>
                <a:cs typeface="+mn-cs"/>
              </a:rPr>
              <a:t>The location is not in a residential zone and is easily accessible via I-15</a:t>
            </a:r>
            <a:r>
              <a:rPr lang="en-US" dirty="0">
                <a:solidFill>
                  <a:schemeClr val="tx1"/>
                </a:solidFill>
                <a:latin typeface="+mn-lt"/>
                <a:ea typeface="+mn-ea"/>
                <a:cs typeface="+mn-cs"/>
              </a:rPr>
              <a:t>.</a:t>
            </a:r>
          </a:p>
        </p:txBody>
      </p:sp>
      <p:pic>
        <p:nvPicPr>
          <p:cNvPr id="6" name="Picture 5">
            <a:extLst>
              <a:ext uri="{FF2B5EF4-FFF2-40B4-BE49-F238E27FC236}">
                <a16:creationId xmlns:a16="http://schemas.microsoft.com/office/drawing/2014/main" id="{5F45F22D-85DD-DDBD-7A8E-C7E01964B9B2}"/>
              </a:ext>
            </a:extLst>
          </p:cNvPr>
          <p:cNvPicPr>
            <a:picLocks noChangeAspect="1"/>
          </p:cNvPicPr>
          <p:nvPr/>
        </p:nvPicPr>
        <p:blipFill>
          <a:blip r:embed="rId3"/>
          <a:stretch>
            <a:fillRect/>
          </a:stretch>
        </p:blipFill>
        <p:spPr>
          <a:xfrm>
            <a:off x="5881036" y="-41520"/>
            <a:ext cx="4389120" cy="6939324"/>
          </a:xfrm>
          <a:prstGeom prst="rect">
            <a:avLst/>
          </a:prstGeom>
        </p:spPr>
      </p:pic>
    </p:spTree>
    <p:extLst>
      <p:ext uri="{BB962C8B-B14F-4D97-AF65-F5344CB8AC3E}">
        <p14:creationId xmlns:p14="http://schemas.microsoft.com/office/powerpoint/2010/main" val="282138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dirty="0">
                <a:solidFill>
                  <a:srgbClr val="FFFFFF"/>
                </a:solidFill>
                <a:cs typeface="+mj-cs"/>
              </a:rPr>
              <a:t>Parking and Access</a:t>
            </a: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966951" y="3355130"/>
            <a:ext cx="2669407" cy="2427333"/>
          </a:xfrm>
        </p:spPr>
        <p:txBody>
          <a:bodyPr vert="horz" lIns="91440" tIns="45720" rIns="91440" bIns="45720" rtlCol="0">
            <a:normAutofit lnSpcReduction="10000"/>
          </a:bodyPr>
          <a:lstStyle/>
          <a:p>
            <a:pPr>
              <a:lnSpc>
                <a:spcPct val="90000"/>
              </a:lnSpc>
            </a:pPr>
            <a:r>
              <a:rPr lang="en-US" sz="1400" dirty="0">
                <a:solidFill>
                  <a:schemeClr val="tx1"/>
                </a:solidFill>
                <a:cs typeface="+mn-cs"/>
              </a:rPr>
              <a:t>If approved, the new Southern Nevada DMV Service Center would offer enough parking to accommodate the needs of the staff and customers including:</a:t>
            </a:r>
          </a:p>
          <a:p>
            <a:pPr marL="285750" indent="-285750">
              <a:lnSpc>
                <a:spcPct val="90000"/>
              </a:lnSpc>
              <a:buFont typeface="Arial" panose="020B0604020202020204" pitchFamily="34" charset="0"/>
              <a:buChar char="•"/>
            </a:pPr>
            <a:r>
              <a:rPr lang="en-US" sz="1400" dirty="0">
                <a:solidFill>
                  <a:schemeClr val="tx1"/>
                </a:solidFill>
                <a:cs typeface="+mn-cs"/>
              </a:rPr>
              <a:t>350 parking spaces for customers, including parking spaces for EVs</a:t>
            </a:r>
          </a:p>
          <a:p>
            <a:pPr marL="285750" indent="-285750">
              <a:lnSpc>
                <a:spcPct val="90000"/>
              </a:lnSpc>
              <a:buFont typeface="Arial" panose="020B0604020202020204" pitchFamily="34" charset="0"/>
              <a:buChar char="•"/>
            </a:pPr>
            <a:r>
              <a:rPr lang="en-US" sz="1400" dirty="0">
                <a:solidFill>
                  <a:schemeClr val="tx1"/>
                </a:solidFill>
                <a:cs typeface="+mn-cs"/>
              </a:rPr>
              <a:t>134 spaces for employees</a:t>
            </a:r>
          </a:p>
          <a:p>
            <a:pPr marL="285750" indent="-285750">
              <a:lnSpc>
                <a:spcPct val="90000"/>
              </a:lnSpc>
              <a:buFont typeface="Arial" panose="020B0604020202020204" pitchFamily="34" charset="0"/>
              <a:buChar char="•"/>
            </a:pPr>
            <a:r>
              <a:rPr lang="en-US" sz="1400" dirty="0">
                <a:solidFill>
                  <a:schemeClr val="tx1"/>
                </a:solidFill>
                <a:cs typeface="+mn-cs"/>
              </a:rPr>
              <a:t>23 designated disabled parking spaces</a:t>
            </a:r>
          </a:p>
        </p:txBody>
      </p:sp>
      <p:pic>
        <p:nvPicPr>
          <p:cNvPr id="7" name="Picture 6">
            <a:extLst>
              <a:ext uri="{FF2B5EF4-FFF2-40B4-BE49-F238E27FC236}">
                <a16:creationId xmlns:a16="http://schemas.microsoft.com/office/drawing/2014/main" id="{11DF179C-7D20-FFA2-87BB-33B4085ED76F}"/>
              </a:ext>
            </a:extLst>
          </p:cNvPr>
          <p:cNvPicPr>
            <a:picLocks noChangeAspect="1"/>
          </p:cNvPicPr>
          <p:nvPr/>
        </p:nvPicPr>
        <p:blipFill>
          <a:blip r:embed="rId3"/>
          <a:stretch>
            <a:fillRect/>
          </a:stretch>
        </p:blipFill>
        <p:spPr>
          <a:xfrm rot="5400000">
            <a:off x="5767313" y="-84380"/>
            <a:ext cx="4693301" cy="6903723"/>
          </a:xfrm>
          <a:prstGeom prst="rect">
            <a:avLst/>
          </a:prstGeom>
        </p:spPr>
      </p:pic>
    </p:spTree>
    <p:extLst>
      <p:ext uri="{BB962C8B-B14F-4D97-AF65-F5344CB8AC3E}">
        <p14:creationId xmlns:p14="http://schemas.microsoft.com/office/powerpoint/2010/main" val="322976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dirty="0">
                <a:solidFill>
                  <a:srgbClr val="FFFFFF"/>
                </a:solidFill>
                <a:cs typeface="+mj-cs"/>
              </a:rPr>
              <a:t>Increasing Capacity and Impact</a:t>
            </a: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966951" y="3355130"/>
            <a:ext cx="2669407" cy="2427333"/>
          </a:xfrm>
        </p:spPr>
        <p:txBody>
          <a:bodyPr vert="horz" lIns="91440" tIns="45720" rIns="91440" bIns="45720" rtlCol="0">
            <a:normAutofit fontScale="92500" lnSpcReduction="10000"/>
          </a:bodyPr>
          <a:lstStyle/>
          <a:p>
            <a:pPr marL="285750" indent="-285750">
              <a:lnSpc>
                <a:spcPct val="90000"/>
              </a:lnSpc>
              <a:buFont typeface="Arial" panose="020B0604020202020204" pitchFamily="34" charset="0"/>
              <a:buChar char="•"/>
            </a:pPr>
            <a:r>
              <a:rPr lang="en-US" sz="1400" dirty="0">
                <a:solidFill>
                  <a:schemeClr val="tx1"/>
                </a:solidFill>
                <a:cs typeface="+mn-cs"/>
              </a:rPr>
              <a:t>60 service windows available to serve customers, decreasing wait times and 7 Information windows</a:t>
            </a:r>
          </a:p>
          <a:p>
            <a:pPr marL="285750" indent="-285750">
              <a:lnSpc>
                <a:spcPct val="90000"/>
              </a:lnSpc>
              <a:buFont typeface="Arial" panose="020B0604020202020204" pitchFamily="34" charset="0"/>
              <a:buChar char="•"/>
            </a:pPr>
            <a:r>
              <a:rPr lang="en-US" sz="1400" dirty="0">
                <a:solidFill>
                  <a:schemeClr val="tx1"/>
                </a:solidFill>
                <a:cs typeface="+mn-cs"/>
              </a:rPr>
              <a:t>Secure work conditions and breakroom for employees</a:t>
            </a:r>
          </a:p>
          <a:p>
            <a:pPr marL="285750" indent="-285750">
              <a:lnSpc>
                <a:spcPct val="90000"/>
              </a:lnSpc>
              <a:buFont typeface="Arial" panose="020B0604020202020204" pitchFamily="34" charset="0"/>
              <a:buChar char="•"/>
            </a:pPr>
            <a:r>
              <a:rPr lang="en-US" sz="1400" dirty="0">
                <a:solidFill>
                  <a:schemeClr val="tx1"/>
                </a:solidFill>
                <a:cs typeface="+mn-cs"/>
              </a:rPr>
              <a:t>Improved restroom facilities to accommodate customers/staff</a:t>
            </a:r>
          </a:p>
          <a:p>
            <a:pPr marL="285750" indent="-285750">
              <a:lnSpc>
                <a:spcPct val="90000"/>
              </a:lnSpc>
              <a:buFont typeface="Arial" panose="020B0604020202020204" pitchFamily="34" charset="0"/>
              <a:buChar char="•"/>
            </a:pPr>
            <a:r>
              <a:rPr lang="en-US" sz="1400" dirty="0">
                <a:solidFill>
                  <a:schemeClr val="tx1"/>
                </a:solidFill>
                <a:cs typeface="+mn-cs"/>
              </a:rPr>
              <a:t>Improved ADA and safety features </a:t>
            </a:r>
          </a:p>
        </p:txBody>
      </p:sp>
      <p:pic>
        <p:nvPicPr>
          <p:cNvPr id="8" name="Picture 7">
            <a:extLst>
              <a:ext uri="{FF2B5EF4-FFF2-40B4-BE49-F238E27FC236}">
                <a16:creationId xmlns:a16="http://schemas.microsoft.com/office/drawing/2014/main" id="{3C4922C9-1513-D39B-C536-B0E6845BF822}"/>
              </a:ext>
            </a:extLst>
          </p:cNvPr>
          <p:cNvPicPr>
            <a:picLocks noChangeAspect="1"/>
          </p:cNvPicPr>
          <p:nvPr/>
        </p:nvPicPr>
        <p:blipFill>
          <a:blip r:embed="rId3"/>
          <a:stretch>
            <a:fillRect/>
          </a:stretch>
        </p:blipFill>
        <p:spPr>
          <a:xfrm>
            <a:off x="4662102" y="1253991"/>
            <a:ext cx="6903723" cy="4226980"/>
          </a:xfrm>
          <a:prstGeom prst="rect">
            <a:avLst/>
          </a:prstGeom>
        </p:spPr>
      </p:pic>
    </p:spTree>
    <p:extLst>
      <p:ext uri="{BB962C8B-B14F-4D97-AF65-F5344CB8AC3E}">
        <p14:creationId xmlns:p14="http://schemas.microsoft.com/office/powerpoint/2010/main" val="95628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rgbClr val="1A3754"/>
                </a:solidFill>
                <a:cs typeface="+mj-cs"/>
              </a:rPr>
              <a:t>Rendering of the CDL Customer Lobby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CB13F1A2-475B-0193-09C1-0C211D2AB7F1}"/>
              </a:ext>
            </a:extLst>
          </p:cNvPr>
          <p:cNvPicPr>
            <a:picLocks noChangeAspect="1"/>
          </p:cNvPicPr>
          <p:nvPr/>
        </p:nvPicPr>
        <p:blipFill>
          <a:blip r:embed="rId3"/>
          <a:stretch>
            <a:fillRect/>
          </a:stretch>
        </p:blipFill>
        <p:spPr>
          <a:xfrm>
            <a:off x="4864608" y="1190343"/>
            <a:ext cx="6846363" cy="4326059"/>
          </a:xfrm>
          <a:prstGeom prst="rect">
            <a:avLst/>
          </a:prstGeom>
        </p:spPr>
      </p:pic>
    </p:spTree>
    <p:extLst>
      <p:ext uri="{BB962C8B-B14F-4D97-AF65-F5344CB8AC3E}">
        <p14:creationId xmlns:p14="http://schemas.microsoft.com/office/powerpoint/2010/main" val="128243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5223557" cy="608935"/>
          </a:xfrm>
        </p:spPr>
        <p:txBody>
          <a:bodyPr/>
          <a:lstStyle/>
          <a:p>
            <a:r>
              <a:rPr lang="en-US" sz="4800" dirty="0"/>
              <a:t>Flamingo Warehouse Air Conditioning Upgrade</a:t>
            </a:r>
          </a:p>
        </p:txBody>
      </p:sp>
    </p:spTree>
    <p:extLst>
      <p:ext uri="{BB962C8B-B14F-4D97-AF65-F5344CB8AC3E}">
        <p14:creationId xmlns:p14="http://schemas.microsoft.com/office/powerpoint/2010/main" val="407228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DMV Summary List of Projects</a:t>
            </a:r>
          </a:p>
        </p:txBody>
      </p:sp>
      <p:graphicFrame>
        <p:nvGraphicFramePr>
          <p:cNvPr id="11" name="Content Placeholder 12">
            <a:extLst>
              <a:ext uri="{FF2B5EF4-FFF2-40B4-BE49-F238E27FC236}">
                <a16:creationId xmlns:a16="http://schemas.microsoft.com/office/drawing/2014/main" id="{2D02131D-74CE-DFCF-D120-5596E0E5C150}"/>
              </a:ext>
            </a:extLst>
          </p:cNvPr>
          <p:cNvGraphicFramePr>
            <a:graphicFrameLocks/>
          </p:cNvGraphicFramePr>
          <p:nvPr>
            <p:extLst>
              <p:ext uri="{D42A27DB-BD31-4B8C-83A1-F6EECF244321}">
                <p14:modId xmlns:p14="http://schemas.microsoft.com/office/powerpoint/2010/main" val="1348401240"/>
              </p:ext>
            </p:extLst>
          </p:nvPr>
        </p:nvGraphicFramePr>
        <p:xfrm>
          <a:off x="4777316" y="1428741"/>
          <a:ext cx="6780701" cy="3998190"/>
        </p:xfrm>
        <a:graphic>
          <a:graphicData uri="http://schemas.openxmlformats.org/drawingml/2006/table">
            <a:tbl>
              <a:tblPr firstRow="1" bandRow="1">
                <a:tableStyleId>{5C22544A-7EE6-4342-B048-85BDC9FD1C3A}</a:tableStyleId>
              </a:tblPr>
              <a:tblGrid>
                <a:gridCol w="1076768">
                  <a:extLst>
                    <a:ext uri="{9D8B030D-6E8A-4147-A177-3AD203B41FA5}">
                      <a16:colId xmlns:a16="http://schemas.microsoft.com/office/drawing/2014/main" val="250882502"/>
                    </a:ext>
                  </a:extLst>
                </a:gridCol>
                <a:gridCol w="1132244">
                  <a:extLst>
                    <a:ext uri="{9D8B030D-6E8A-4147-A177-3AD203B41FA5}">
                      <a16:colId xmlns:a16="http://schemas.microsoft.com/office/drawing/2014/main" val="554140715"/>
                    </a:ext>
                  </a:extLst>
                </a:gridCol>
                <a:gridCol w="4571689">
                  <a:extLst>
                    <a:ext uri="{9D8B030D-6E8A-4147-A177-3AD203B41FA5}">
                      <a16:colId xmlns:a16="http://schemas.microsoft.com/office/drawing/2014/main" val="2818050693"/>
                    </a:ext>
                  </a:extLst>
                </a:gridCol>
              </a:tblGrid>
              <a:tr h="666365">
                <a:tc>
                  <a:txBody>
                    <a:bodyPr/>
                    <a:lstStyle/>
                    <a:p>
                      <a:pPr algn="ctr" fontAlgn="ctr"/>
                      <a:r>
                        <a:rPr lang="en-US" sz="1900" u="none" strike="noStrike" dirty="0">
                          <a:effectLst/>
                        </a:rPr>
                        <a:t>Project Number</a:t>
                      </a:r>
                      <a:endParaRPr lang="en-US" sz="1900" b="1"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Location</a:t>
                      </a:r>
                      <a:endParaRPr lang="en-US" sz="1900" b="1"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Project Name</a:t>
                      </a:r>
                      <a:endParaRPr lang="en-US" sz="1900" b="1"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2224651153"/>
                  </a:ext>
                </a:extLst>
              </a:tr>
              <a:tr h="666365">
                <a:tc>
                  <a:txBody>
                    <a:bodyPr/>
                    <a:lstStyle/>
                    <a:p>
                      <a:pPr algn="ctr" fontAlgn="ctr"/>
                      <a:r>
                        <a:rPr lang="en-US" sz="1900" u="none" strike="noStrike" dirty="0">
                          <a:effectLst/>
                        </a:rPr>
                        <a:t>23020</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Las Vegas</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l" fontAlgn="ctr"/>
                      <a:r>
                        <a:rPr lang="en-US" sz="1900" u="none" strike="noStrike" dirty="0">
                          <a:effectLst/>
                        </a:rPr>
                        <a:t>Construction of Silverado Ranch Facility</a:t>
                      </a:r>
                      <a:endParaRPr lang="en-US" sz="1900" b="0"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860600793"/>
                  </a:ext>
                </a:extLst>
              </a:tr>
              <a:tr h="666365">
                <a:tc>
                  <a:txBody>
                    <a:bodyPr/>
                    <a:lstStyle/>
                    <a:p>
                      <a:pPr algn="ctr" fontAlgn="ctr"/>
                      <a:r>
                        <a:rPr lang="en-US" sz="1900" u="none" strike="noStrike" dirty="0">
                          <a:effectLst/>
                        </a:rPr>
                        <a:t>23022</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Las Vegas</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l" fontAlgn="ctr"/>
                      <a:r>
                        <a:rPr lang="en-US" sz="1900" u="none" strike="noStrike" dirty="0">
                          <a:effectLst/>
                        </a:rPr>
                        <a:t>Upgrade to Flamingo Warehouse Air Conditioning</a:t>
                      </a:r>
                      <a:endParaRPr lang="en-US" sz="1900" b="0"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1301701977"/>
                  </a:ext>
                </a:extLst>
              </a:tr>
              <a:tr h="666365">
                <a:tc>
                  <a:txBody>
                    <a:bodyPr/>
                    <a:lstStyle/>
                    <a:p>
                      <a:pPr algn="ctr" fontAlgn="ctr"/>
                      <a:r>
                        <a:rPr lang="en-US" sz="1900" u="none" strike="noStrike" dirty="0">
                          <a:effectLst/>
                        </a:rPr>
                        <a:t>23023</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Carson City</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l" fontAlgn="ctr"/>
                      <a:r>
                        <a:rPr lang="en-US" sz="1900" u="none" strike="noStrike" dirty="0">
                          <a:effectLst/>
                        </a:rPr>
                        <a:t>Remodel Customer Counter Millwork and Install Exterior Self Service Kiosk</a:t>
                      </a:r>
                      <a:endParaRPr lang="en-US" sz="1900" b="0"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3346524979"/>
                  </a:ext>
                </a:extLst>
              </a:tr>
              <a:tr h="666365">
                <a:tc>
                  <a:txBody>
                    <a:bodyPr/>
                    <a:lstStyle/>
                    <a:p>
                      <a:pPr algn="ctr" fontAlgn="ctr"/>
                      <a:r>
                        <a:rPr lang="en-US" sz="1900" u="none" strike="noStrike" dirty="0">
                          <a:effectLst/>
                        </a:rPr>
                        <a:t>23030</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Las Vegas</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l" fontAlgn="ctr"/>
                      <a:r>
                        <a:rPr lang="en-US" sz="1900" u="none" strike="noStrike" dirty="0">
                          <a:effectLst/>
                        </a:rPr>
                        <a:t>Construct Secure Parking Area for State Owned Vehicles</a:t>
                      </a:r>
                      <a:endParaRPr lang="en-US" sz="1900" b="0"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1855633004"/>
                  </a:ext>
                </a:extLst>
              </a:tr>
              <a:tr h="666365">
                <a:tc>
                  <a:txBody>
                    <a:bodyPr/>
                    <a:lstStyle/>
                    <a:p>
                      <a:pPr algn="ctr" fontAlgn="ctr"/>
                      <a:r>
                        <a:rPr lang="en-US" sz="1900" u="none" strike="noStrike" dirty="0">
                          <a:effectLst/>
                        </a:rPr>
                        <a:t>23035</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ctr" fontAlgn="ctr"/>
                      <a:r>
                        <a:rPr lang="en-US" sz="1900" u="none" strike="noStrike" dirty="0">
                          <a:effectLst/>
                        </a:rPr>
                        <a:t>Carson City</a:t>
                      </a:r>
                      <a:endParaRPr lang="en-US" sz="1900" b="0" i="0" u="none" strike="noStrike" dirty="0">
                        <a:solidFill>
                          <a:srgbClr val="000000"/>
                        </a:solidFill>
                        <a:effectLst/>
                        <a:latin typeface="Calibri" panose="020F0502020204030204" pitchFamily="34" charset="0"/>
                      </a:endParaRPr>
                    </a:p>
                  </a:txBody>
                  <a:tcPr marL="16642" marR="16642" marT="16642" marB="0" anchor="ctr"/>
                </a:tc>
                <a:tc>
                  <a:txBody>
                    <a:bodyPr/>
                    <a:lstStyle/>
                    <a:p>
                      <a:pPr algn="l" fontAlgn="ctr"/>
                      <a:r>
                        <a:rPr lang="en-US" sz="1900" u="none" strike="noStrike" dirty="0">
                          <a:effectLst/>
                        </a:rPr>
                        <a:t>Install License Plate Factory Emergency Generator</a:t>
                      </a:r>
                      <a:endParaRPr lang="en-US" sz="1900" b="0" i="0" u="none" strike="noStrike" dirty="0">
                        <a:solidFill>
                          <a:srgbClr val="000000"/>
                        </a:solidFill>
                        <a:effectLst/>
                        <a:latin typeface="Calibri" panose="020F0502020204030204" pitchFamily="34" charset="0"/>
                      </a:endParaRPr>
                    </a:p>
                  </a:txBody>
                  <a:tcPr marL="16642" marR="16642" marT="16642" marB="0" anchor="ctr"/>
                </a:tc>
                <a:extLst>
                  <a:ext uri="{0D108BD9-81ED-4DB2-BD59-A6C34878D82A}">
                    <a16:rowId xmlns:a16="http://schemas.microsoft.com/office/drawing/2014/main" val="3634055253"/>
                  </a:ext>
                </a:extLst>
              </a:tr>
            </a:tbl>
          </a:graphicData>
        </a:graphic>
      </p:graphicFrame>
    </p:spTree>
    <p:extLst>
      <p:ext uri="{BB962C8B-B14F-4D97-AF65-F5344CB8AC3E}">
        <p14:creationId xmlns:p14="http://schemas.microsoft.com/office/powerpoint/2010/main" val="41406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a:extLst>
              <a:ext uri="{FF2B5EF4-FFF2-40B4-BE49-F238E27FC236}">
                <a16:creationId xmlns:a16="http://schemas.microsoft.com/office/drawing/2014/main" id="{A0365CAE-618A-7700-4BD5-406A5A7391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77"/>
          <a:stretch/>
        </p:blipFill>
        <p:spPr bwMode="auto">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0" name="Freeform: Shape 39">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600" dirty="0">
                <a:cs typeface="+mj-cs"/>
              </a:rPr>
              <a:t>Why is an air conditioning upgrade needed?</a:t>
            </a:r>
          </a:p>
        </p:txBody>
      </p:sp>
      <p:sp>
        <p:nvSpPr>
          <p:cNvPr id="44" name="Rectangle 4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265216" y="2718053"/>
            <a:ext cx="3438906" cy="3990755"/>
          </a:xfrm>
        </p:spPr>
        <p:txBody>
          <a:bodyPr vert="horz" lIns="91440" tIns="45720" rIns="91440" bIns="45720" rtlCol="0" anchor="t">
            <a:normAutofit fontScale="92500"/>
          </a:bodyPr>
          <a:lstStyle/>
          <a:p>
            <a:pPr marL="171450" indent="-171450">
              <a:lnSpc>
                <a:spcPct val="90000"/>
              </a:lnSpc>
              <a:buFont typeface="Arial" panose="020B0604020202020204" pitchFamily="34" charset="0"/>
              <a:buChar char="•"/>
            </a:pPr>
            <a:r>
              <a:rPr lang="en-US" dirty="0">
                <a:solidFill>
                  <a:schemeClr val="tx1"/>
                </a:solidFill>
                <a:cs typeface="+mn-cs"/>
              </a:rPr>
              <a:t>During the summer months, temperatures in the Flamingo Warehouse have become intolerable.</a:t>
            </a:r>
          </a:p>
          <a:p>
            <a:pPr marL="171450" indent="-171450">
              <a:lnSpc>
                <a:spcPct val="90000"/>
              </a:lnSpc>
              <a:buFont typeface="Arial" panose="020B0604020202020204" pitchFamily="34" charset="0"/>
              <a:buChar char="•"/>
            </a:pPr>
            <a:r>
              <a:rPr lang="en-US" dirty="0">
                <a:solidFill>
                  <a:schemeClr val="tx1"/>
                </a:solidFill>
                <a:cs typeface="+mn-cs"/>
              </a:rPr>
              <a:t>The existing swamp coolers are not decreasing the temperatures to a level where it is comfortable for staff to work within the warehouse area for dispatching and receiving goods.</a:t>
            </a:r>
          </a:p>
          <a:p>
            <a:pPr marL="171450" indent="-171450">
              <a:lnSpc>
                <a:spcPct val="90000"/>
              </a:lnSpc>
              <a:buFont typeface="Arial" panose="020B0604020202020204" pitchFamily="34" charset="0"/>
              <a:buChar char="•"/>
            </a:pPr>
            <a:r>
              <a:rPr lang="en-US" dirty="0">
                <a:solidFill>
                  <a:schemeClr val="tx1"/>
                </a:solidFill>
                <a:cs typeface="+mn-cs"/>
              </a:rPr>
              <a:t>Due to the humidifying effect of the evaporative coolers, stored archived materials are not being stored in ideal temperatures and moisture levels are deteriorating paper products and forms. Swamp coolers drop the interior temperature by 7ºF at best.</a:t>
            </a:r>
          </a:p>
          <a:p>
            <a:pPr marL="171450" indent="-171450">
              <a:lnSpc>
                <a:spcPct val="90000"/>
              </a:lnSpc>
              <a:buFont typeface="Arial" panose="020B0604020202020204" pitchFamily="34" charset="0"/>
              <a:buChar char="•"/>
            </a:pPr>
            <a:r>
              <a:rPr lang="en-US" dirty="0">
                <a:solidFill>
                  <a:schemeClr val="tx1"/>
                </a:solidFill>
                <a:cs typeface="+mn-cs"/>
              </a:rPr>
              <a:t>The hotter temperatures are affecting the way DMV warehouse staff operate. Earlier work start times are the norm as working in the warehouse after noon is uncomfortable.</a:t>
            </a:r>
          </a:p>
          <a:p>
            <a:pPr marL="171450" indent="-171450">
              <a:lnSpc>
                <a:spcPct val="90000"/>
              </a:lnSpc>
              <a:buFont typeface="Arial" panose="020B0604020202020204" pitchFamily="34" charset="0"/>
              <a:buChar char="•"/>
            </a:pPr>
            <a:r>
              <a:rPr lang="en-US" dirty="0">
                <a:solidFill>
                  <a:schemeClr val="tx1"/>
                </a:solidFill>
                <a:cs typeface="+mn-cs"/>
              </a:rPr>
              <a:t>There is a health concern with the buildup of mold in the coolers.</a:t>
            </a:r>
          </a:p>
          <a:p>
            <a:pPr marL="171450" indent="-171450">
              <a:lnSpc>
                <a:spcPct val="90000"/>
              </a:lnSpc>
              <a:buFont typeface="Arial" panose="020B0604020202020204" pitchFamily="34" charset="0"/>
              <a:buChar char="•"/>
            </a:pPr>
            <a:r>
              <a:rPr lang="en-US" dirty="0">
                <a:solidFill>
                  <a:schemeClr val="tx1"/>
                </a:solidFill>
                <a:cs typeface="+mn-cs"/>
              </a:rPr>
              <a:t>This project will improve the working environment for staff and help with employee retention.</a:t>
            </a:r>
          </a:p>
        </p:txBody>
      </p:sp>
    </p:spTree>
    <p:extLst>
      <p:ext uri="{BB962C8B-B14F-4D97-AF65-F5344CB8AC3E}">
        <p14:creationId xmlns:p14="http://schemas.microsoft.com/office/powerpoint/2010/main" val="301399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6080205" cy="608935"/>
          </a:xfrm>
        </p:spPr>
        <p:txBody>
          <a:bodyPr/>
          <a:lstStyle/>
          <a:p>
            <a:r>
              <a:rPr lang="en-US" sz="4800" dirty="0"/>
              <a:t>Carson City DMV Customer Counter Remodel and Exterior Self-Service Kiosk Installation</a:t>
            </a:r>
          </a:p>
        </p:txBody>
      </p:sp>
    </p:spTree>
    <p:extLst>
      <p:ext uri="{BB962C8B-B14F-4D97-AF65-F5344CB8AC3E}">
        <p14:creationId xmlns:p14="http://schemas.microsoft.com/office/powerpoint/2010/main" val="129332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eiling, several&#10;&#10;Description automatically generated">
            <a:extLst>
              <a:ext uri="{FF2B5EF4-FFF2-40B4-BE49-F238E27FC236}">
                <a16:creationId xmlns:a16="http://schemas.microsoft.com/office/drawing/2014/main" id="{14A40A61-710F-91A1-BBFF-9D7226A418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61"/>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41" name="Freeform: Shape 40">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3" name="Freeform: Shape 42">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600" dirty="0">
                <a:cs typeface="+mj-cs"/>
              </a:rPr>
              <a:t>Why are the Carson City upgrades needed?</a:t>
            </a:r>
          </a:p>
        </p:txBody>
      </p:sp>
      <p:sp>
        <p:nvSpPr>
          <p:cNvPr id="45" name="Rectangle 4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371094" y="2718054"/>
            <a:ext cx="3438906" cy="3596119"/>
          </a:xfrm>
        </p:spPr>
        <p:txBody>
          <a:bodyPr vert="horz" lIns="91440" tIns="45720" rIns="91440" bIns="45720" rtlCol="0" anchor="t">
            <a:normAutofit lnSpcReduction="10000"/>
          </a:bodyPr>
          <a:lstStyle/>
          <a:p>
            <a:pPr marL="285750" indent="-228600">
              <a:lnSpc>
                <a:spcPct val="90000"/>
              </a:lnSpc>
              <a:buFont typeface="Arial" panose="020B0604020202020204" pitchFamily="34" charset="0"/>
              <a:buChar char="•"/>
            </a:pPr>
            <a:r>
              <a:rPr lang="en-US" dirty="0">
                <a:solidFill>
                  <a:schemeClr val="tx1"/>
                </a:solidFill>
                <a:cs typeface="+mn-cs"/>
              </a:rPr>
              <a:t>The existing customer counters are not fully ADA compliant and accommodation for those with accessibility needs must be provided in a different part of the lobby area.</a:t>
            </a:r>
          </a:p>
          <a:p>
            <a:pPr marL="285750" indent="-228600">
              <a:lnSpc>
                <a:spcPct val="90000"/>
              </a:lnSpc>
              <a:buFont typeface="Arial" panose="020B0604020202020204" pitchFamily="34" charset="0"/>
              <a:buChar char="•"/>
            </a:pPr>
            <a:r>
              <a:rPr lang="en-US" dirty="0">
                <a:solidFill>
                  <a:schemeClr val="tx1"/>
                </a:solidFill>
                <a:cs typeface="+mn-cs"/>
              </a:rPr>
              <a:t>The current casework is showing its age with the Formica countertop delaminating in places. Sharp edges from the delaminating process have caused cuts to staff and customers.</a:t>
            </a:r>
          </a:p>
          <a:p>
            <a:pPr marL="285750" indent="-228600">
              <a:lnSpc>
                <a:spcPct val="90000"/>
              </a:lnSpc>
              <a:buFont typeface="Arial" panose="020B0604020202020204" pitchFamily="34" charset="0"/>
              <a:buChar char="•"/>
            </a:pPr>
            <a:r>
              <a:rPr lang="en-US" dirty="0">
                <a:solidFill>
                  <a:schemeClr val="tx1"/>
                </a:solidFill>
                <a:cs typeface="+mn-cs"/>
              </a:rPr>
              <a:t>Existing countertops and drawers are falling apart and in need of constant repair. </a:t>
            </a:r>
          </a:p>
          <a:p>
            <a:pPr marL="285750" indent="-228600">
              <a:lnSpc>
                <a:spcPct val="90000"/>
              </a:lnSpc>
              <a:buFont typeface="Arial" panose="020B0604020202020204" pitchFamily="34" charset="0"/>
              <a:buChar char="•"/>
            </a:pPr>
            <a:r>
              <a:rPr lang="en-US" dirty="0">
                <a:solidFill>
                  <a:schemeClr val="tx1"/>
                </a:solidFill>
                <a:cs typeface="+mn-cs"/>
              </a:rPr>
              <a:t>Drawer locks do not provide a secure cash-handling environment or license plate storage.</a:t>
            </a:r>
          </a:p>
          <a:p>
            <a:pPr marL="285750" indent="-228600">
              <a:lnSpc>
                <a:spcPct val="90000"/>
              </a:lnSpc>
              <a:buFont typeface="Arial" panose="020B0604020202020204" pitchFamily="34" charset="0"/>
              <a:buChar char="•"/>
            </a:pPr>
            <a:r>
              <a:rPr lang="en-US" dirty="0">
                <a:solidFill>
                  <a:schemeClr val="tx1"/>
                </a:solidFill>
                <a:cs typeface="+mn-cs"/>
              </a:rPr>
              <a:t>The countertops do not provide an adequate working distance between staff or enough space for electronic equipment. There are also security concerns with a lack of a barrier between customers and DMV technicians.</a:t>
            </a:r>
          </a:p>
        </p:txBody>
      </p:sp>
    </p:spTree>
    <p:extLst>
      <p:ext uri="{BB962C8B-B14F-4D97-AF65-F5344CB8AC3E}">
        <p14:creationId xmlns:p14="http://schemas.microsoft.com/office/powerpoint/2010/main" val="157339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3020FC7-D575-31A0-CFF1-65A91B3FC777}"/>
              </a:ext>
            </a:extLst>
          </p:cNvPr>
          <p:cNvPicPr>
            <a:picLocks noChangeAspect="1"/>
          </p:cNvPicPr>
          <p:nvPr/>
        </p:nvPicPr>
        <p:blipFill rotWithShape="1">
          <a:blip r:embed="rId3"/>
          <a:srcRect l="13148" r="13147"/>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9" name="Freeform: Shape 28">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600" dirty="0">
                <a:cs typeface="+mj-cs"/>
              </a:rPr>
              <a:t>Why are the Carson City upgrades needed?</a:t>
            </a:r>
          </a:p>
        </p:txBody>
      </p:sp>
      <p:sp>
        <p:nvSpPr>
          <p:cNvPr id="33" name="Rectangle 3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371094" y="2718053"/>
            <a:ext cx="3438906" cy="3798249"/>
          </a:xfrm>
        </p:spPr>
        <p:txBody>
          <a:bodyPr vert="horz" lIns="91440" tIns="45720" rIns="91440" bIns="45720" rtlCol="0" anchor="t">
            <a:normAutofit lnSpcReduction="10000"/>
          </a:bodyPr>
          <a:lstStyle/>
          <a:p>
            <a:pPr marL="285750" indent="-228600">
              <a:lnSpc>
                <a:spcPct val="90000"/>
              </a:lnSpc>
              <a:buFont typeface="Arial" panose="020B0604020202020204" pitchFamily="34" charset="0"/>
              <a:buChar char="•"/>
            </a:pPr>
            <a:r>
              <a:rPr lang="en-US" dirty="0">
                <a:solidFill>
                  <a:schemeClr val="tx1"/>
                </a:solidFill>
                <a:cs typeface="+mn-cs"/>
              </a:rPr>
              <a:t>The self-service kiosk inside the Carson City DMV has been moved several times in the customer lobby.</a:t>
            </a:r>
          </a:p>
          <a:p>
            <a:pPr marL="285750" indent="-228600">
              <a:lnSpc>
                <a:spcPct val="90000"/>
              </a:lnSpc>
              <a:buFont typeface="Arial" panose="020B0604020202020204" pitchFamily="34" charset="0"/>
              <a:buChar char="•"/>
            </a:pPr>
            <a:r>
              <a:rPr lang="en-US" dirty="0">
                <a:solidFill>
                  <a:schemeClr val="tx1"/>
                </a:solidFill>
                <a:cs typeface="+mn-cs"/>
              </a:rPr>
              <a:t>The size of the kiosk and the customers lining up create traffic flow bottlenecks. </a:t>
            </a:r>
          </a:p>
          <a:p>
            <a:pPr marL="285750" indent="-228600">
              <a:lnSpc>
                <a:spcPct val="90000"/>
              </a:lnSpc>
              <a:buFont typeface="Arial" panose="020B0604020202020204" pitchFamily="34" charset="0"/>
              <a:buChar char="•"/>
            </a:pPr>
            <a:r>
              <a:rPr lang="en-US" dirty="0">
                <a:solidFill>
                  <a:schemeClr val="tx1"/>
                </a:solidFill>
                <a:cs typeface="+mn-cs"/>
              </a:rPr>
              <a:t>The DMV would like to install a different kind of kiosk, one which is external to the facility, like the setup at the new South Reno office.</a:t>
            </a:r>
          </a:p>
          <a:p>
            <a:pPr marL="285750" indent="-228600">
              <a:lnSpc>
                <a:spcPct val="90000"/>
              </a:lnSpc>
              <a:buFont typeface="Arial" panose="020B0604020202020204" pitchFamily="34" charset="0"/>
              <a:buChar char="•"/>
            </a:pPr>
            <a:r>
              <a:rPr lang="en-US" dirty="0">
                <a:solidFill>
                  <a:schemeClr val="tx1"/>
                </a:solidFill>
                <a:cs typeface="+mn-cs"/>
              </a:rPr>
              <a:t>This CIP request is being submitted to construct a secure room in the main East Wing vestibule which backs onto the customer-facing kiosk terminal. This room will require a lockable door, fire alarm detection, security camera, ventilation, lighting, electrical power and data.</a:t>
            </a:r>
          </a:p>
          <a:p>
            <a:pPr marL="285750" indent="-228600">
              <a:lnSpc>
                <a:spcPct val="90000"/>
              </a:lnSpc>
              <a:buFont typeface="Arial" panose="020B0604020202020204" pitchFamily="34" charset="0"/>
              <a:buChar char="•"/>
            </a:pPr>
            <a:r>
              <a:rPr lang="en-US" dirty="0">
                <a:solidFill>
                  <a:schemeClr val="tx1"/>
                </a:solidFill>
                <a:cs typeface="+mn-cs"/>
              </a:rPr>
              <a:t>The current kiosk is only available during normal business hours. The new one would be available any time of the day including weekends. Wait lines inside would be reduced.</a:t>
            </a:r>
          </a:p>
        </p:txBody>
      </p:sp>
    </p:spTree>
    <p:extLst>
      <p:ext uri="{BB962C8B-B14F-4D97-AF65-F5344CB8AC3E}">
        <p14:creationId xmlns:p14="http://schemas.microsoft.com/office/powerpoint/2010/main" val="4264848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4966883" cy="608935"/>
          </a:xfrm>
        </p:spPr>
        <p:txBody>
          <a:bodyPr/>
          <a:lstStyle/>
          <a:p>
            <a:r>
              <a:rPr lang="en-US" sz="4800" dirty="0"/>
              <a:t>Construct Secure Parking Area for State-Owned Vehicles at the Flamingo DMV</a:t>
            </a:r>
          </a:p>
        </p:txBody>
      </p:sp>
    </p:spTree>
    <p:extLst>
      <p:ext uri="{BB962C8B-B14F-4D97-AF65-F5344CB8AC3E}">
        <p14:creationId xmlns:p14="http://schemas.microsoft.com/office/powerpoint/2010/main" val="2340564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ground, outdoor, dirty, trash&#10;&#10;Description automatically generated">
            <a:extLst>
              <a:ext uri="{FF2B5EF4-FFF2-40B4-BE49-F238E27FC236}">
                <a16:creationId xmlns:a16="http://schemas.microsoft.com/office/drawing/2014/main" id="{452C5D43-2712-6879-E70D-5AA71B67B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44" r="-2" b="26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6" name="Content Placeholder 4" descr="A parking lot with cars and flags&#10;&#10;Description automatically generated with medium confidence">
            <a:extLst>
              <a:ext uri="{FF2B5EF4-FFF2-40B4-BE49-F238E27FC236}">
                <a16:creationId xmlns:a16="http://schemas.microsoft.com/office/drawing/2014/main" id="{02C37F07-A9E1-3409-38A9-2B6BDFED7398}"/>
              </a:ext>
            </a:extLst>
          </p:cNvPr>
          <p:cNvPicPr>
            <a:picLocks noChangeAspect="1"/>
          </p:cNvPicPr>
          <p:nvPr/>
        </p:nvPicPr>
        <p:blipFill rotWithShape="1">
          <a:blip r:embed="rId4"/>
          <a:srcRect t="20279"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5" name="Freeform: Shape 5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448056" y="859536"/>
            <a:ext cx="4832802" cy="1243584"/>
          </a:xfrm>
        </p:spPr>
        <p:txBody>
          <a:bodyPr vert="horz" lIns="91440" tIns="45720" rIns="91440" bIns="45720" rtlCol="0" anchor="ctr">
            <a:normAutofit fontScale="90000"/>
          </a:bodyPr>
          <a:lstStyle/>
          <a:p>
            <a:r>
              <a:rPr lang="en-US" sz="3100" kern="1200" dirty="0">
                <a:cs typeface="+mj-cs"/>
              </a:rPr>
              <a:t>Why is a secure parking area needed at Flamingo DMV?</a:t>
            </a:r>
          </a:p>
        </p:txBody>
      </p:sp>
      <p:sp>
        <p:nvSpPr>
          <p:cNvPr id="59" name="Rectangle 5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61" name="Rectangle 6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448056" y="2512611"/>
            <a:ext cx="4832803" cy="3449277"/>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800" dirty="0">
                <a:solidFill>
                  <a:schemeClr val="tx1"/>
                </a:solidFill>
                <a:cs typeface="+mn-cs"/>
              </a:rPr>
              <a:t>There is an increase in vehicle vandalism and theft of auto parts in the area.</a:t>
            </a:r>
          </a:p>
          <a:p>
            <a:pPr marL="285750" indent="-228600">
              <a:lnSpc>
                <a:spcPct val="90000"/>
              </a:lnSpc>
              <a:buFont typeface="Arial" panose="020B0604020202020204" pitchFamily="34" charset="0"/>
              <a:buChar char="•"/>
            </a:pPr>
            <a:r>
              <a:rPr lang="en-US" sz="1800" dirty="0">
                <a:solidFill>
                  <a:schemeClr val="tx1"/>
                </a:solidFill>
                <a:cs typeface="+mn-cs"/>
              </a:rPr>
              <a:t>By having a secure place to park State vehicles, there will be less impact on agency operations. </a:t>
            </a:r>
          </a:p>
          <a:p>
            <a:pPr marL="285750" indent="-228600">
              <a:lnSpc>
                <a:spcPct val="90000"/>
              </a:lnSpc>
              <a:buFont typeface="Arial" panose="020B0604020202020204" pitchFamily="34" charset="0"/>
              <a:buChar char="•"/>
            </a:pPr>
            <a:r>
              <a:rPr lang="en-US" sz="1800" dirty="0">
                <a:solidFill>
                  <a:schemeClr val="tx1"/>
                </a:solidFill>
                <a:cs typeface="+mn-cs"/>
              </a:rPr>
              <a:t>This project would construct a secure parking area for State-owned vehicles with security fencing, a paved parking pad, a secure badge-access gate, EV charging points and improved lighting.</a:t>
            </a:r>
          </a:p>
        </p:txBody>
      </p:sp>
    </p:spTree>
    <p:extLst>
      <p:ext uri="{BB962C8B-B14F-4D97-AF65-F5344CB8AC3E}">
        <p14:creationId xmlns:p14="http://schemas.microsoft.com/office/powerpoint/2010/main" val="321548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5281308" cy="608935"/>
          </a:xfrm>
        </p:spPr>
        <p:txBody>
          <a:bodyPr/>
          <a:lstStyle/>
          <a:p>
            <a:r>
              <a:rPr lang="en-US" sz="4800" dirty="0"/>
              <a:t>Install Emergency Generator at Carson City License Plate Factory</a:t>
            </a:r>
          </a:p>
        </p:txBody>
      </p:sp>
    </p:spTree>
    <p:extLst>
      <p:ext uri="{BB962C8B-B14F-4D97-AF65-F5344CB8AC3E}">
        <p14:creationId xmlns:p14="http://schemas.microsoft.com/office/powerpoint/2010/main" val="144699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indoor, device, equipment, miller&#10;&#10;Description automatically generated">
            <a:extLst>
              <a:ext uri="{FF2B5EF4-FFF2-40B4-BE49-F238E27FC236}">
                <a16:creationId xmlns:a16="http://schemas.microsoft.com/office/drawing/2014/main" id="{BCF87A5E-A9BB-9EE8-1BD6-F3EDFFBEC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809" r="-2" b="180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building with a parking lot&#10;&#10;Description automatically generated with low confidence">
            <a:extLst>
              <a:ext uri="{FF2B5EF4-FFF2-40B4-BE49-F238E27FC236}">
                <a16:creationId xmlns:a16="http://schemas.microsoft.com/office/drawing/2014/main" id="{16EA341D-45C3-55CF-2B3A-28D4FA3D0E87}"/>
              </a:ext>
            </a:extLst>
          </p:cNvPr>
          <p:cNvPicPr>
            <a:picLocks noChangeAspect="1"/>
          </p:cNvPicPr>
          <p:nvPr/>
        </p:nvPicPr>
        <p:blipFill rotWithShape="1">
          <a:blip r:embed="rId4">
            <a:extLst>
              <a:ext uri="{28A0092B-C50C-407E-A947-70E740481C1C}">
                <a14:useLocalDpi xmlns:a14="http://schemas.microsoft.com/office/drawing/2010/main" val="0"/>
              </a:ext>
            </a:extLst>
          </a:blip>
          <a:srcRect t="6609" r="-2" b="131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5" name="Freeform: Shape 5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448056" y="859536"/>
            <a:ext cx="4832802" cy="1243584"/>
          </a:xfrm>
        </p:spPr>
        <p:txBody>
          <a:bodyPr vert="horz" lIns="91440" tIns="45720" rIns="91440" bIns="45720" rtlCol="0" anchor="ctr">
            <a:normAutofit fontScale="90000"/>
          </a:bodyPr>
          <a:lstStyle/>
          <a:p>
            <a:r>
              <a:rPr lang="en-US" sz="3100" kern="1200" dirty="0">
                <a:cs typeface="+mj-cs"/>
              </a:rPr>
              <a:t>Why is a generator needed at the License Plate Factory?</a:t>
            </a:r>
          </a:p>
        </p:txBody>
      </p:sp>
      <p:sp>
        <p:nvSpPr>
          <p:cNvPr id="59" name="Rectangle 5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61" name="Rectangle 6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448056" y="2512611"/>
            <a:ext cx="4832803" cy="3820812"/>
          </a:xfrm>
        </p:spPr>
        <p:txBody>
          <a:bodyPr vert="horz" lIns="91440" tIns="45720" rIns="91440" bIns="45720" rtlCol="0">
            <a:normAutofit/>
          </a:bodyPr>
          <a:lstStyle/>
          <a:p>
            <a:pPr marL="342900" indent="-285750">
              <a:lnSpc>
                <a:spcPct val="90000"/>
              </a:lnSpc>
              <a:buFont typeface="Arial" panose="020B0604020202020204" pitchFamily="34" charset="0"/>
              <a:buChar char="•"/>
            </a:pPr>
            <a:r>
              <a:rPr lang="en-US" sz="1600" dirty="0">
                <a:solidFill>
                  <a:schemeClr val="tx1"/>
                </a:solidFill>
                <a:cs typeface="+mn-cs"/>
              </a:rPr>
              <a:t>There is a need for a 100kW standby generator to keep the statewide license plate factory production line operating because of unstable utility power in the area, which is due to the solar panel array operating at the adjacent prison. </a:t>
            </a:r>
          </a:p>
          <a:p>
            <a:pPr marL="342900" indent="-285750">
              <a:lnSpc>
                <a:spcPct val="90000"/>
              </a:lnSpc>
              <a:buFont typeface="Arial" panose="020B0604020202020204" pitchFamily="34" charset="0"/>
              <a:buChar char="•"/>
            </a:pPr>
            <a:r>
              <a:rPr lang="en-US" sz="1600" dirty="0">
                <a:solidFill>
                  <a:schemeClr val="tx1"/>
                </a:solidFill>
                <a:cs typeface="+mn-cs"/>
              </a:rPr>
              <a:t>There have been several instances where power outages have caused the early closure of the license plate factory resulting in lost productivity, customer delays and upset prison laborers.</a:t>
            </a:r>
          </a:p>
          <a:p>
            <a:pPr marL="342900" indent="-285750">
              <a:lnSpc>
                <a:spcPct val="90000"/>
              </a:lnSpc>
              <a:buFont typeface="Arial" panose="020B0604020202020204" pitchFamily="34" charset="0"/>
              <a:buChar char="•"/>
            </a:pPr>
            <a:r>
              <a:rPr lang="en-US" sz="1600" dirty="0">
                <a:solidFill>
                  <a:schemeClr val="tx1"/>
                </a:solidFill>
                <a:cs typeface="+mn-cs"/>
              </a:rPr>
              <a:t>This project would ensure continuous operations for the license plate factory that is struggling to produce plates in a timely manner for the entire state.</a:t>
            </a:r>
          </a:p>
        </p:txBody>
      </p:sp>
    </p:spTree>
    <p:extLst>
      <p:ext uri="{BB962C8B-B14F-4D97-AF65-F5344CB8AC3E}">
        <p14:creationId xmlns:p14="http://schemas.microsoft.com/office/powerpoint/2010/main" val="1900696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C3700-4B29-1149-BE3D-95CBF376494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806949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9835-C328-304F-BBBF-11756E03DEC3}"/>
              </a:ext>
            </a:extLst>
          </p:cNvPr>
          <p:cNvSpPr>
            <a:spLocks noGrp="1"/>
          </p:cNvSpPr>
          <p:nvPr>
            <p:ph type="title"/>
          </p:nvPr>
        </p:nvSpPr>
        <p:spPr>
          <a:xfrm>
            <a:off x="1129117" y="3087018"/>
            <a:ext cx="6311211" cy="608935"/>
          </a:xfrm>
        </p:spPr>
        <p:txBody>
          <a:bodyPr/>
          <a:lstStyle/>
          <a:p>
            <a:r>
              <a:rPr lang="en-US" sz="4800" dirty="0"/>
              <a:t>Construction of Silverado Ranch Facility</a:t>
            </a:r>
          </a:p>
        </p:txBody>
      </p:sp>
    </p:spTree>
    <p:extLst>
      <p:ext uri="{BB962C8B-B14F-4D97-AF65-F5344CB8AC3E}">
        <p14:creationId xmlns:p14="http://schemas.microsoft.com/office/powerpoint/2010/main" val="81351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973908" y="293571"/>
            <a:ext cx="8686800" cy="635430"/>
          </a:xfrm>
        </p:spPr>
        <p:txBody>
          <a:bodyPr>
            <a:noAutofit/>
          </a:bodyPr>
          <a:lstStyle/>
          <a:p>
            <a:r>
              <a:rPr lang="en-US" sz="3600" dirty="0">
                <a:solidFill>
                  <a:srgbClr val="1A3754"/>
                </a:solidFill>
              </a:rPr>
              <a:t>Construction of Silverado Ranch Facility</a:t>
            </a:r>
          </a:p>
        </p:txBody>
      </p:sp>
      <p:pic>
        <p:nvPicPr>
          <p:cNvPr id="5" name="Picture 4">
            <a:extLst>
              <a:ext uri="{FF2B5EF4-FFF2-40B4-BE49-F238E27FC236}">
                <a16:creationId xmlns:a16="http://schemas.microsoft.com/office/drawing/2014/main" id="{C5DB4E88-4748-33C5-4654-88FFD8E2E7D6}"/>
              </a:ext>
            </a:extLst>
          </p:cNvPr>
          <p:cNvPicPr>
            <a:picLocks noChangeAspect="1"/>
          </p:cNvPicPr>
          <p:nvPr/>
        </p:nvPicPr>
        <p:blipFill>
          <a:blip r:embed="rId3"/>
          <a:stretch>
            <a:fillRect/>
          </a:stretch>
        </p:blipFill>
        <p:spPr>
          <a:xfrm>
            <a:off x="427128" y="1011639"/>
            <a:ext cx="11334943" cy="5433852"/>
          </a:xfrm>
          <a:prstGeom prst="rect">
            <a:avLst/>
          </a:prstGeom>
        </p:spPr>
      </p:pic>
    </p:spTree>
    <p:extLst>
      <p:ext uri="{BB962C8B-B14F-4D97-AF65-F5344CB8AC3E}">
        <p14:creationId xmlns:p14="http://schemas.microsoft.com/office/powerpoint/2010/main" val="301946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uilding with a fire hydrant&#10;&#10;Description automatically generated with low confidence">
            <a:extLst>
              <a:ext uri="{FF2B5EF4-FFF2-40B4-BE49-F238E27FC236}">
                <a16:creationId xmlns:a16="http://schemas.microsoft.com/office/drawing/2014/main" id="{B70BFBE6-6809-B2F4-E9FF-CA920B3FC77E}"/>
              </a:ext>
            </a:extLst>
          </p:cNvPr>
          <p:cNvPicPr>
            <a:picLocks noChangeAspect="1"/>
          </p:cNvPicPr>
          <p:nvPr/>
        </p:nvPicPr>
        <p:blipFill rotWithShape="1">
          <a:blip r:embed="rId3"/>
          <a:srcRect r="19563" b="9091"/>
          <a:stretch/>
        </p:blipFill>
        <p:spPr>
          <a:xfrm>
            <a:off x="3523488" y="10"/>
            <a:ext cx="8668512" cy="6857990"/>
          </a:xfrm>
          <a:prstGeom prst="rect">
            <a:avLst/>
          </a:prstGeom>
        </p:spPr>
      </p:pic>
      <p:sp>
        <p:nvSpPr>
          <p:cNvPr id="52" name="Rectangle 5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371093" y="1161288"/>
            <a:ext cx="3873647" cy="925321"/>
          </a:xfrm>
        </p:spPr>
        <p:txBody>
          <a:bodyPr vert="horz" lIns="91440" tIns="45720" rIns="91440" bIns="45720" rtlCol="0" anchor="b">
            <a:noAutofit/>
          </a:bodyPr>
          <a:lstStyle/>
          <a:p>
            <a:r>
              <a:rPr lang="en-US" sz="2600" dirty="0">
                <a:solidFill>
                  <a:srgbClr val="002060"/>
                </a:solidFill>
                <a:cs typeface="+mj-cs"/>
              </a:rPr>
              <a:t>Why is a new full-service facility needed?</a:t>
            </a:r>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371094" y="2718054"/>
            <a:ext cx="3438906" cy="3779480"/>
          </a:xfrm>
        </p:spPr>
        <p:txBody>
          <a:bodyPr vert="horz" lIns="91440" tIns="45720" rIns="91440" bIns="45720" rtlCol="0" anchor="t">
            <a:normAutofit/>
          </a:bodyPr>
          <a:lstStyle/>
          <a:p>
            <a:pPr marL="171450" indent="-228600">
              <a:lnSpc>
                <a:spcPct val="90000"/>
              </a:lnSpc>
              <a:buFont typeface="Arial" panose="020B0604020202020204" pitchFamily="34" charset="0"/>
              <a:buChar char="•"/>
            </a:pPr>
            <a:r>
              <a:rPr lang="en-US" sz="1400" dirty="0">
                <a:solidFill>
                  <a:schemeClr val="tx1"/>
                </a:solidFill>
                <a:cs typeface="+mn-cs"/>
              </a:rPr>
              <a:t>The Donovan Express CDL facility was built in 1995.</a:t>
            </a:r>
          </a:p>
          <a:p>
            <a:pPr marL="171450" indent="-228600">
              <a:lnSpc>
                <a:spcPct val="90000"/>
              </a:lnSpc>
              <a:buFont typeface="Arial" panose="020B0604020202020204" pitchFamily="34" charset="0"/>
              <a:buChar char="•"/>
            </a:pPr>
            <a:r>
              <a:rPr lang="en-US" sz="1400" dirty="0">
                <a:solidFill>
                  <a:schemeClr val="tx1"/>
                </a:solidFill>
                <a:cs typeface="+mn-cs"/>
              </a:rPr>
              <a:t>The Donovan facility is in an industrial area of North Las Vegas and customers complain about the poor access to the site.</a:t>
            </a:r>
          </a:p>
          <a:p>
            <a:pPr marL="171450" indent="-228600">
              <a:lnSpc>
                <a:spcPct val="90000"/>
              </a:lnSpc>
              <a:buFont typeface="Arial" panose="020B0604020202020204" pitchFamily="34" charset="0"/>
              <a:buChar char="•"/>
            </a:pPr>
            <a:r>
              <a:rPr lang="en-US" sz="1400" dirty="0">
                <a:solidFill>
                  <a:schemeClr val="tx1"/>
                </a:solidFill>
                <a:cs typeface="+mn-cs"/>
              </a:rPr>
              <a:t>Due to population growth, the facility cannot accommodate the increase of walk-in customers. Lines form outside the building in +100ºF heat.</a:t>
            </a:r>
          </a:p>
          <a:p>
            <a:pPr marL="171450" indent="-228600">
              <a:lnSpc>
                <a:spcPct val="90000"/>
              </a:lnSpc>
              <a:buFont typeface="Arial" panose="020B0604020202020204" pitchFamily="34" charset="0"/>
              <a:buChar char="•"/>
            </a:pPr>
            <a:r>
              <a:rPr lang="en-US" sz="1400" dirty="0">
                <a:solidFill>
                  <a:schemeClr val="tx1"/>
                </a:solidFill>
                <a:cs typeface="+mn-cs"/>
              </a:rPr>
              <a:t>The classroom for the third-party program training is too small.</a:t>
            </a:r>
          </a:p>
          <a:p>
            <a:pPr marL="171450" indent="-228600">
              <a:lnSpc>
                <a:spcPct val="90000"/>
              </a:lnSpc>
              <a:buFont typeface="Arial" panose="020B0604020202020204" pitchFamily="34" charset="0"/>
              <a:buChar char="•"/>
            </a:pPr>
            <a:r>
              <a:rPr lang="en-US" sz="1400" dirty="0">
                <a:solidFill>
                  <a:schemeClr val="tx1"/>
                </a:solidFill>
                <a:cs typeface="+mn-cs"/>
              </a:rPr>
              <a:t>Restrooms, offices, customer counters and the breakroom need extensive refurbishment.</a:t>
            </a:r>
          </a:p>
        </p:txBody>
      </p:sp>
    </p:spTree>
    <p:extLst>
      <p:ext uri="{BB962C8B-B14F-4D97-AF65-F5344CB8AC3E}">
        <p14:creationId xmlns:p14="http://schemas.microsoft.com/office/powerpoint/2010/main" val="323429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room with desks and chairs&#10;&#10;Description automatically generated with low confidence">
            <a:extLst>
              <a:ext uri="{FF2B5EF4-FFF2-40B4-BE49-F238E27FC236}">
                <a16:creationId xmlns:a16="http://schemas.microsoft.com/office/drawing/2014/main" id="{EEF2537B-7CFA-D51D-9D63-AD0D976D0B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793" b="17257"/>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34449E15-7FAB-2857-FA26-CDA7C6B22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71" r="-2" b="25059"/>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8" name="Picture 7" descr="A bathroom with a toilet sink and mirror&#10;&#10;Description automatically generated with low confidence">
            <a:extLst>
              <a:ext uri="{FF2B5EF4-FFF2-40B4-BE49-F238E27FC236}">
                <a16:creationId xmlns:a16="http://schemas.microsoft.com/office/drawing/2014/main" id="{CE668003-D62A-FF87-E55B-B2760B1E9C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020" r="3" b="11216"/>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Freeform: Shape 17">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kern="1200" dirty="0">
                <a:solidFill>
                  <a:srgbClr val="1A3754"/>
                </a:solidFill>
                <a:cs typeface="+mj-cs"/>
              </a:rPr>
              <a:t>Some of the Problem Areas at Donovan</a:t>
            </a:r>
          </a:p>
        </p:txBody>
      </p:sp>
      <p:sp>
        <p:nvSpPr>
          <p:cNvPr id="20" name="Rectangle 19">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assroom with desks and chairs&#10;&#10;Description automatically generated with medium confidence">
            <a:extLst>
              <a:ext uri="{FF2B5EF4-FFF2-40B4-BE49-F238E27FC236}">
                <a16:creationId xmlns:a16="http://schemas.microsoft.com/office/drawing/2014/main" id="{E6409319-E48A-B953-8F09-1965EECB29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81" r="1" b="24266"/>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22" name="Rectangle 21">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0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70BFBE6-6809-B2F4-E9FF-CA920B3FC77E}"/>
              </a:ext>
            </a:extLst>
          </p:cNvPr>
          <p:cNvPicPr>
            <a:picLocks noChangeAspect="1"/>
          </p:cNvPicPr>
          <p:nvPr/>
        </p:nvPicPr>
        <p:blipFill rotWithShape="1">
          <a:blip r:embed="rId3"/>
          <a:srcRect l="9153" r="9153"/>
          <a:stretch/>
        </p:blipFill>
        <p:spPr>
          <a:xfrm>
            <a:off x="3523488" y="10"/>
            <a:ext cx="8668512" cy="6857990"/>
          </a:xfrm>
          <a:prstGeom prst="rect">
            <a:avLst/>
          </a:prstGeom>
        </p:spPr>
      </p:pic>
      <p:sp>
        <p:nvSpPr>
          <p:cNvPr id="52" name="Rectangle 5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ABE841-1A7C-6242-AD32-D6937289D976}"/>
              </a:ext>
            </a:extLst>
          </p:cNvPr>
          <p:cNvSpPr>
            <a:spLocks noGrp="1"/>
          </p:cNvSpPr>
          <p:nvPr>
            <p:ph type="title"/>
          </p:nvPr>
        </p:nvSpPr>
        <p:spPr>
          <a:xfrm>
            <a:off x="371094" y="1278108"/>
            <a:ext cx="3864022" cy="822956"/>
          </a:xfrm>
        </p:spPr>
        <p:txBody>
          <a:bodyPr vert="horz" lIns="91440" tIns="45720" rIns="91440" bIns="45720" rtlCol="0" anchor="b">
            <a:noAutofit/>
          </a:bodyPr>
          <a:lstStyle/>
          <a:p>
            <a:r>
              <a:rPr lang="en-US" sz="2600" dirty="0">
                <a:solidFill>
                  <a:srgbClr val="002060"/>
                </a:solidFill>
                <a:cs typeface="+mj-cs"/>
              </a:rPr>
              <a:t>Why is a new full-service facility needed?</a:t>
            </a:r>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4C81AD41-847A-A246-A039-C2AA19B147EE}"/>
              </a:ext>
            </a:extLst>
          </p:cNvPr>
          <p:cNvSpPr>
            <a:spLocks noGrp="1"/>
          </p:cNvSpPr>
          <p:nvPr>
            <p:ph type="body" sz="half" idx="2"/>
          </p:nvPr>
        </p:nvSpPr>
        <p:spPr>
          <a:xfrm>
            <a:off x="371093" y="2718054"/>
            <a:ext cx="3950650" cy="4020110"/>
          </a:xfrm>
        </p:spPr>
        <p:txBody>
          <a:bodyPr vert="horz" lIns="91440" tIns="45720" rIns="91440" bIns="45720" rtlCol="0" anchor="t">
            <a:normAutofit/>
          </a:bodyPr>
          <a:lstStyle/>
          <a:p>
            <a:pPr marL="171450" indent="-228600">
              <a:lnSpc>
                <a:spcPct val="90000"/>
              </a:lnSpc>
              <a:buFont typeface="Arial" panose="020B0604020202020204" pitchFamily="34" charset="0"/>
              <a:buChar char="•"/>
            </a:pPr>
            <a:r>
              <a:rPr lang="en-US" sz="1400" dirty="0">
                <a:solidFill>
                  <a:schemeClr val="tx1"/>
                </a:solidFill>
                <a:cs typeface="+mn-cs"/>
              </a:rPr>
              <a:t>The Henderson DMV facility was constructed in 1997.</a:t>
            </a:r>
          </a:p>
          <a:p>
            <a:pPr marL="171450" indent="-228600">
              <a:lnSpc>
                <a:spcPct val="90000"/>
              </a:lnSpc>
              <a:buFont typeface="Arial" panose="020B0604020202020204" pitchFamily="34" charset="0"/>
              <a:buChar char="•"/>
            </a:pPr>
            <a:r>
              <a:rPr lang="en-US" sz="1400" dirty="0">
                <a:solidFill>
                  <a:schemeClr val="tx1"/>
                </a:solidFill>
                <a:cs typeface="+mn-cs"/>
              </a:rPr>
              <a:t>The property on which the facility is located does not allow the potential for growth.</a:t>
            </a:r>
          </a:p>
          <a:p>
            <a:pPr marL="171450" indent="-228600">
              <a:lnSpc>
                <a:spcPct val="90000"/>
              </a:lnSpc>
              <a:buFont typeface="Arial" panose="020B0604020202020204" pitchFamily="34" charset="0"/>
              <a:buChar char="•"/>
            </a:pPr>
            <a:r>
              <a:rPr lang="en-US" sz="1400" dirty="0">
                <a:solidFill>
                  <a:schemeClr val="tx1"/>
                </a:solidFill>
                <a:cs typeface="+mn-cs"/>
              </a:rPr>
              <a:t>The parking lot is too small which causes customer frustration.</a:t>
            </a:r>
          </a:p>
          <a:p>
            <a:pPr marL="171450" indent="-228600">
              <a:lnSpc>
                <a:spcPct val="90000"/>
              </a:lnSpc>
              <a:buFont typeface="Arial" panose="020B0604020202020204" pitchFamily="34" charset="0"/>
              <a:buChar char="•"/>
            </a:pPr>
            <a:r>
              <a:rPr lang="en-US" sz="1400" dirty="0">
                <a:solidFill>
                  <a:schemeClr val="tx1"/>
                </a:solidFill>
                <a:cs typeface="+mn-cs"/>
              </a:rPr>
              <a:t>The customer counters are not ADA compliant and were built when there was less electronic equipment used by staff to conduct transactions.</a:t>
            </a:r>
          </a:p>
          <a:p>
            <a:pPr marL="171450" indent="-228600">
              <a:lnSpc>
                <a:spcPct val="90000"/>
              </a:lnSpc>
              <a:buFont typeface="Arial" panose="020B0604020202020204" pitchFamily="34" charset="0"/>
              <a:buChar char="•"/>
            </a:pPr>
            <a:r>
              <a:rPr lang="en-US" sz="1400" dirty="0">
                <a:solidFill>
                  <a:schemeClr val="tx1"/>
                </a:solidFill>
                <a:cs typeface="+mn-cs"/>
              </a:rPr>
              <a:t>Due to the customer lobby shape, customers cross over each other when navigating their way through the building.</a:t>
            </a:r>
          </a:p>
          <a:p>
            <a:pPr marL="171450" indent="-228600">
              <a:lnSpc>
                <a:spcPct val="90000"/>
              </a:lnSpc>
              <a:buFont typeface="Arial" panose="020B0604020202020204" pitchFamily="34" charset="0"/>
              <a:buChar char="•"/>
            </a:pPr>
            <a:r>
              <a:rPr lang="en-US" sz="1400" dirty="0">
                <a:solidFill>
                  <a:schemeClr val="tx1"/>
                </a:solidFill>
                <a:cs typeface="+mn-cs"/>
              </a:rPr>
              <a:t>Other areas of the building, such as restrooms, offices, lighting, architectural aesthetics, need extensive refurbishment.</a:t>
            </a:r>
          </a:p>
        </p:txBody>
      </p:sp>
    </p:spTree>
    <p:extLst>
      <p:ext uri="{BB962C8B-B14F-4D97-AF65-F5344CB8AC3E}">
        <p14:creationId xmlns:p14="http://schemas.microsoft.com/office/powerpoint/2010/main" val="343020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AE1382F1-68F5-580E-05AC-6F582F4BBC64}"/>
              </a:ext>
            </a:extLst>
          </p:cNvPr>
          <p:cNvPicPr>
            <a:picLocks noChangeAspect="1"/>
          </p:cNvPicPr>
          <p:nvPr/>
        </p:nvPicPr>
        <p:blipFill rotWithShape="1">
          <a:blip r:embed="rId3"/>
          <a:srcRect t="3693" r="-2" b="20662"/>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10" name="Picture 9">
            <a:extLst>
              <a:ext uri="{FF2B5EF4-FFF2-40B4-BE49-F238E27FC236}">
                <a16:creationId xmlns:a16="http://schemas.microsoft.com/office/drawing/2014/main" id="{783934B8-5CF4-CFEC-B010-BD323A5F5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8913"/>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computer on a desk&#10;&#10;Description automatically generated with low confidence">
            <a:extLst>
              <a:ext uri="{FF2B5EF4-FFF2-40B4-BE49-F238E27FC236}">
                <a16:creationId xmlns:a16="http://schemas.microsoft.com/office/drawing/2014/main" id="{68ABEB48-6BB8-F058-711B-D141DA5A03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7921"/>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8" name="Freeform: Shape 27">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kern="1200" dirty="0">
                <a:solidFill>
                  <a:srgbClr val="002060"/>
                </a:solidFill>
                <a:cs typeface="+mj-cs"/>
              </a:rPr>
              <a:t>Some of the Problem Areas in Henderson</a:t>
            </a:r>
          </a:p>
        </p:txBody>
      </p:sp>
      <p:sp>
        <p:nvSpPr>
          <p:cNvPr id="32" name="Rectangle 31">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1D32AD-A545-CB43-AA93-4DCEC48A996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rgbClr val="1A3754"/>
                </a:solidFill>
                <a:cs typeface="+mj-cs"/>
              </a:rPr>
              <a:t>Clark County Population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16">
            <a:extLst>
              <a:ext uri="{FF2B5EF4-FFF2-40B4-BE49-F238E27FC236}">
                <a16:creationId xmlns:a16="http://schemas.microsoft.com/office/drawing/2014/main" id="{E8B8AB9C-09D4-82D0-01DF-64ECA38F4D4E}"/>
              </a:ext>
            </a:extLst>
          </p:cNvPr>
          <p:cNvGraphicFramePr>
            <a:graphicFrameLocks/>
          </p:cNvGraphicFramePr>
          <p:nvPr>
            <p:extLst>
              <p:ext uri="{D42A27DB-BD31-4B8C-83A1-F6EECF244321}">
                <p14:modId xmlns:p14="http://schemas.microsoft.com/office/powerpoint/2010/main" val="984091512"/>
              </p:ext>
            </p:extLst>
          </p:nvPr>
        </p:nvGraphicFramePr>
        <p:xfrm>
          <a:off x="5414356" y="625684"/>
          <a:ext cx="6408836" cy="5455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8382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2661</Words>
  <Application>Microsoft Office PowerPoint</Application>
  <PresentationFormat>Widescreen</PresentationFormat>
  <Paragraphs>187</Paragraphs>
  <Slides>28</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Calibri Light</vt:lpstr>
      <vt:lpstr>Century Gothic</vt:lpstr>
      <vt:lpstr>Gibson</vt:lpstr>
      <vt:lpstr>Gibson Book</vt:lpstr>
      <vt:lpstr>Roboto Black</vt:lpstr>
      <vt:lpstr>Roboto Light</vt:lpstr>
      <vt:lpstr>Roboto Medium</vt:lpstr>
      <vt:lpstr>Roboto Thin</vt:lpstr>
      <vt:lpstr>Wingdings</vt:lpstr>
      <vt:lpstr>Office Theme</vt:lpstr>
      <vt:lpstr>2023 Capital Improvement Program</vt:lpstr>
      <vt:lpstr>DMV Summary List of Projects</vt:lpstr>
      <vt:lpstr>Construction of Silverado Ranch Facility</vt:lpstr>
      <vt:lpstr>Construction of Silverado Ranch Facility</vt:lpstr>
      <vt:lpstr>Why is a new full-service facility needed?</vt:lpstr>
      <vt:lpstr>Some of the Problem Areas at Donovan</vt:lpstr>
      <vt:lpstr>Why is a new full-service facility needed?</vt:lpstr>
      <vt:lpstr>Some of the Problem Areas in Henderson</vt:lpstr>
      <vt:lpstr>Clark County Population</vt:lpstr>
      <vt:lpstr>Relevant Data in Numbers</vt:lpstr>
      <vt:lpstr>Relevant Data in Numbers</vt:lpstr>
      <vt:lpstr>It’s time…</vt:lpstr>
      <vt:lpstr>Southern Nevada Services Center</vt:lpstr>
      <vt:lpstr>A One-Stop Center would Reduce Confusion and Frustration while Improving the Customer Experience</vt:lpstr>
      <vt:lpstr>Location and Background</vt:lpstr>
      <vt:lpstr>Parking and Access</vt:lpstr>
      <vt:lpstr>Increasing Capacity and Impact</vt:lpstr>
      <vt:lpstr>Rendering of the CDL Customer Lobby</vt:lpstr>
      <vt:lpstr>Flamingo Warehouse Air Conditioning Upgrade</vt:lpstr>
      <vt:lpstr>Why is an air conditioning upgrade needed?</vt:lpstr>
      <vt:lpstr>Carson City DMV Customer Counter Remodel and Exterior Self-Service Kiosk Installation</vt:lpstr>
      <vt:lpstr>Why are the Carson City upgrades needed?</vt:lpstr>
      <vt:lpstr>Why are the Carson City upgrades needed?</vt:lpstr>
      <vt:lpstr>Construct Secure Parking Area for State-Owned Vehicles at the Flamingo DMV</vt:lpstr>
      <vt:lpstr>Why is a secure parking area needed at Flamingo DMV?</vt:lpstr>
      <vt:lpstr>Install Emergency Generator at Carson City License Plate Factory</vt:lpstr>
      <vt:lpstr>Why is a generator needed at the License Plate Factory?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Abbi Agency 7</dc:creator>
  <cp:lastModifiedBy>Brian Wacker</cp:lastModifiedBy>
  <cp:revision>143</cp:revision>
  <dcterms:created xsi:type="dcterms:W3CDTF">2020-01-28T18:59:36Z</dcterms:created>
  <dcterms:modified xsi:type="dcterms:W3CDTF">2022-08-12T21:40:30Z</dcterms:modified>
</cp:coreProperties>
</file>